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277" r:id="rId3"/>
    <p:sldId id="257" r:id="rId4"/>
    <p:sldId id="258" r:id="rId5"/>
    <p:sldId id="278" r:id="rId6"/>
    <p:sldId id="279" r:id="rId7"/>
    <p:sldId id="280" r:id="rId8"/>
    <p:sldId id="260" r:id="rId9"/>
    <p:sldId id="259" r:id="rId10"/>
    <p:sldId id="261" r:id="rId11"/>
    <p:sldId id="281" r:id="rId12"/>
    <p:sldId id="276" r:id="rId13"/>
    <p:sldId id="262" r:id="rId14"/>
    <p:sldId id="283" r:id="rId15"/>
    <p:sldId id="282" r:id="rId16"/>
    <p:sldId id="284" r:id="rId17"/>
    <p:sldId id="285" r:id="rId18"/>
    <p:sldId id="286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87" r:id="rId33"/>
    <p:sldId id="290" r:id="rId34"/>
    <p:sldId id="289" r:id="rId35"/>
    <p:sldId id="292" r:id="rId36"/>
    <p:sldId id="291" r:id="rId37"/>
    <p:sldId id="293" r:id="rId38"/>
    <p:sldId id="288" r:id="rId39"/>
  </p:sldIdLst>
  <p:sldSz cx="12193588" cy="6858000"/>
  <p:notesSz cx="7559675" cy="10691813"/>
  <p:custDataLst>
    <p:tags r:id="rId4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8748"/>
    <a:srgbClr val="660E7A"/>
    <a:srgbClr val="010180"/>
    <a:srgbClr val="85850C"/>
    <a:srgbClr val="000000"/>
    <a:srgbClr val="3C3C3C"/>
    <a:srgbClr val="A08570"/>
    <a:srgbClr val="E4E3DF"/>
    <a:srgbClr val="48323E"/>
    <a:srgbClr val="D3C9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 snapToObjects="1" showGuides="1">
      <p:cViewPr varScale="1">
        <p:scale>
          <a:sx n="121" d="100"/>
          <a:sy n="121" d="100"/>
        </p:scale>
        <p:origin x="60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4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gs" Target="tags/tag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CD808BD-3A87-4FB1-8C92-7568F36AF77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2ABE4B-4B6F-439D-858C-380578034C2C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A32335C-B6EF-4E53-B1EC-53BDF719DC0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6E1656-EF6C-4EBC-A18C-AB04D7BA6929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fld id="{150629FE-4BFD-4F00-BF85-38DE1BF02178}" type="slidenum">
              <a:t>‹#›</a:t>
            </a:fld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599757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1A08103F-5E62-4C14-B403-CCA08D9B8341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lIns="90000" tIns="45000" rIns="90000" bIns="45000" anchor="ctr" anchorCtr="1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lienbildplatzhalter 2">
            <a:extLst>
              <a:ext uri="{FF2B5EF4-FFF2-40B4-BE49-F238E27FC236}">
                <a16:creationId xmlns:a16="http://schemas.microsoft.com/office/drawing/2014/main" id="{10D0D9F1-BA97-41FD-843C-E98805F70A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06280" y="812880"/>
            <a:ext cx="5343480" cy="40071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4" name="Notizenplatzhalter 3">
            <a:extLst>
              <a:ext uri="{FF2B5EF4-FFF2-40B4-BE49-F238E27FC236}">
                <a16:creationId xmlns:a16="http://schemas.microsoft.com/office/drawing/2014/main" id="{5961034C-7FA1-4927-BF73-8754AA0AA2F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280" y="5078160"/>
            <a:ext cx="6046920" cy="481032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/>
          <a:p>
            <a:endParaRPr lang="de-DE"/>
          </a:p>
        </p:txBody>
      </p:sp>
      <p:sp>
        <p:nvSpPr>
          <p:cNvPr id="5" name="Kopfzeilenplatzhalter 4">
            <a:extLst>
              <a:ext uri="{FF2B5EF4-FFF2-40B4-BE49-F238E27FC236}">
                <a16:creationId xmlns:a16="http://schemas.microsoft.com/office/drawing/2014/main" id="{A333E28B-0DD3-4986-AD43-2CC37FCEAD0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ED157B0-714D-4045-B183-0452B3DBD04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7880" y="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CC2B38F-485D-484A-BA02-69908CB7159B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632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C484B26-C5E7-44B8-8CF9-8E8C00D8106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7880" y="1015632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fld id="{6C164411-04B2-4615-9FCF-D4F73F357CF9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19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448919" algn="l"/>
        <a:tab pos="898199" algn="l"/>
        <a:tab pos="1347480" algn="l"/>
        <a:tab pos="1796760" algn="l"/>
        <a:tab pos="2246040" algn="l"/>
        <a:tab pos="2695320" algn="l"/>
        <a:tab pos="3144600" algn="l"/>
        <a:tab pos="3593880" algn="l"/>
        <a:tab pos="4043159" algn="l"/>
        <a:tab pos="4492440" algn="l"/>
        <a:tab pos="4941719" algn="l"/>
        <a:tab pos="5391000" algn="l"/>
        <a:tab pos="5840280" algn="l"/>
        <a:tab pos="6289560" algn="l"/>
        <a:tab pos="6738840" algn="l"/>
        <a:tab pos="7188120" algn="l"/>
        <a:tab pos="7637400" algn="l"/>
        <a:tab pos="8086679" algn="l"/>
        <a:tab pos="8535960" algn="l"/>
        <a:tab pos="8985240" algn="l"/>
      </a:tabLst>
      <a:defRPr lang="de-DE" sz="1200" b="0" i="0" u="none" strike="noStrike" baseline="0">
        <a:ln>
          <a:noFill/>
        </a:ln>
        <a:solidFill>
          <a:srgbClr val="000000"/>
        </a:solidFill>
        <a:latin typeface="Times New Roman" pitchFamily="18"/>
        <a:cs typeface="Helvetica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4.xml"/><Relationship Id="rId7" Type="http://schemas.openxmlformats.org/officeDocument/2006/relationships/image" Target="../media/image3.jpe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2.png"/><Relationship Id="rId2" Type="http://schemas.openxmlformats.org/officeDocument/2006/relationships/tags" Target="../tags/tag2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7" Type="http://schemas.openxmlformats.org/officeDocument/2006/relationships/image" Target="../media/image6.png"/><Relationship Id="rId2" Type="http://schemas.openxmlformats.org/officeDocument/2006/relationships/tags" Target="../tags/tag25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3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2.png"/><Relationship Id="rId2" Type="http://schemas.openxmlformats.org/officeDocument/2006/relationships/tags" Target="../tags/tag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0.xml"/><Relationship Id="rId7" Type="http://schemas.openxmlformats.org/officeDocument/2006/relationships/image" Target="../media/image5.jpg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image" Target="../media/image2.png"/><Relationship Id="rId2" Type="http://schemas.openxmlformats.org/officeDocument/2006/relationships/tags" Target="../tags/tag13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7" Type="http://schemas.openxmlformats.org/officeDocument/2006/relationships/image" Target="../media/image2.png"/><Relationship Id="rId2" Type="http://schemas.openxmlformats.org/officeDocument/2006/relationships/tags" Target="../tags/tag1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4543A6-537F-4089-9A3E-E7BD17CFC5C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9951815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EC58F9BB-37A4-4F8E-ACE4-B023CD458C2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de-DE" sz="60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8D1866-871B-43A1-AE2E-1D87994570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088" b="11906"/>
          <a:stretch/>
        </p:blipFill>
        <p:spPr>
          <a:xfrm>
            <a:off x="3413" y="330369"/>
            <a:ext cx="12188952" cy="6527631"/>
          </a:xfrm>
          <a:prstGeom prst="rect">
            <a:avLst/>
          </a:prstGeom>
        </p:spPr>
      </p:pic>
      <p:sp>
        <p:nvSpPr>
          <p:cNvPr id="11" name="Freihandform: Form 2">
            <a:extLst>
              <a:ext uri="{FF2B5EF4-FFF2-40B4-BE49-F238E27FC236}">
                <a16:creationId xmlns:a16="http://schemas.microsoft.com/office/drawing/2014/main" id="{59723EE7-2D9E-40C5-9DB4-01066F2C69FB}"/>
              </a:ext>
            </a:extLst>
          </p:cNvPr>
          <p:cNvSpPr/>
          <p:nvPr userDrawn="1"/>
        </p:nvSpPr>
        <p:spPr>
          <a:xfrm>
            <a:off x="0" y="-1"/>
            <a:ext cx="12193559" cy="2801073"/>
          </a:xfrm>
          <a:custGeom>
            <a:avLst>
              <a:gd name="f0" fmla="val 13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D7C712E-2F70-42A6-A52D-D9653144A8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255000" y="6461761"/>
            <a:ext cx="3597910" cy="200376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9" name="Picture 8" descr="A picture containing building&#10;&#10;Description automatically generated">
            <a:extLst>
              <a:ext uri="{FF2B5EF4-FFF2-40B4-BE49-F238E27FC236}">
                <a16:creationId xmlns:a16="http://schemas.microsoft.com/office/drawing/2014/main" id="{D95D9418-0F89-4432-A265-96ECB2157CA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0823" y="786066"/>
            <a:ext cx="1371942" cy="122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9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Text (Variante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4A1A60-F6CA-4327-B13E-F91E1552BEF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3478624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2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CAE9E515-2F28-41DC-BFAE-E2DAEC28DE8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130A2B9-13B3-435E-B671-552BAB16C0DB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23" name="Bildplatzhalter 5">
            <a:extLst>
              <a:ext uri="{FF2B5EF4-FFF2-40B4-BE49-F238E27FC236}">
                <a16:creationId xmlns:a16="http://schemas.microsoft.com/office/drawing/2014/main" id="{EC02C137-EF2A-4A7F-B93D-236E35730E4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223965"/>
            <a:ext cx="12193588" cy="2740786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ggf</a:t>
            </a:r>
            <a:r>
              <a:rPr lang="en-GB" dirty="0"/>
              <a:t>. </a:t>
            </a:r>
            <a:r>
              <a:rPr lang="en-GB" dirty="0" err="1"/>
              <a:t>löschen</a:t>
            </a:r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A9FC0CC-9033-4D8A-A6BC-A002B24C0BD2}"/>
              </a:ext>
            </a:extLst>
          </p:cNvPr>
          <p:cNvGrpSpPr/>
          <p:nvPr userDrawn="1"/>
        </p:nvGrpSpPr>
        <p:grpSpPr>
          <a:xfrm>
            <a:off x="-105798" y="3964785"/>
            <a:ext cx="12465438" cy="3079164"/>
            <a:chOff x="-105798" y="3964785"/>
            <a:chExt cx="12465438" cy="3079164"/>
          </a:xfrm>
          <a:solidFill>
            <a:schemeClr val="bg1"/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B9FC7D-7671-4359-868C-C18751149F4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C7579E3-F175-4297-A6C3-5E9519499DE0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01C1388-D348-4EFE-BB0A-2538F0008C56}"/>
                </a:ext>
              </a:extLst>
            </p:cNvPr>
            <p:cNvCxnSpPr>
              <a:stCxn id="13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84C34E-E1B6-4430-AC8C-320A45C50A02}"/>
                </a:ext>
              </a:extLst>
            </p:cNvPr>
            <p:cNvCxnSpPr>
              <a:cxnSpLocks/>
              <a:endCxn id="13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C5E628-AC25-45A9-BC32-6FB82C2DD70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D03EF75-8E6F-492B-9C80-29C114C036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3964785"/>
              <a:ext cx="1023623" cy="126581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9FCBD96-5C9A-4FCF-B7F5-23C75481F6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CAE83F-C8C0-48C7-9BDF-8F066C3A5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7E2913-91A6-47CD-96F6-AF713999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946733"/>
            <a:ext cx="3705542" cy="769441"/>
          </a:xfr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lang="de-DE" kern="0" dirty="0">
                <a:solidFill>
                  <a:schemeClr val="accent2"/>
                </a:solidFill>
                <a:ea typeface="+mn-ea"/>
              </a:defRPr>
            </a:lvl1pPr>
          </a:lstStyle>
          <a:p>
            <a:pPr lvl="0" defTabSz="914400" eaLnBrk="1" latinLnBrk="0"/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5728D-E669-449B-AEB3-9AC3A288A0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AC4F1E0-5DE6-4A2B-BD02-9129EACDDD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4409954"/>
            <a:ext cx="10261600" cy="1719384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</a:defRPr>
            </a:lvl1pPr>
            <a:lvl2pPr>
              <a:defRPr sz="1800" b="0">
                <a:solidFill>
                  <a:schemeClr val="accent2"/>
                </a:solidFill>
              </a:defRPr>
            </a:lvl2pPr>
            <a:lvl3pPr>
              <a:defRPr sz="1800" b="0">
                <a:solidFill>
                  <a:schemeClr val="accent2"/>
                </a:solidFill>
              </a:defRPr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202BDBF-E0F4-420D-A674-ED627E9B1DF6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60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(Variante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96E430-E199-42D1-B750-00CFE32E27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152524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19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D72C0A64-6206-47F9-B774-144C1A5CFA2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Bildplatzhalter 5">
            <a:extLst>
              <a:ext uri="{FF2B5EF4-FFF2-40B4-BE49-F238E27FC236}">
                <a16:creationId xmlns:a16="http://schemas.microsoft.com/office/drawing/2014/main" id="{8A3E5293-193E-4B93-B263-4B5F18B6463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223963"/>
            <a:ext cx="5400720" cy="5634037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F67F5-C9FB-4443-A3BF-5AD5D375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000" y="1946735"/>
            <a:ext cx="5413338" cy="78630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EA2EC6-426A-4C23-8F5B-477952BFCF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1ABBD5B-16B2-4EE3-AEE1-1DEF4D8004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96000" y="3033713"/>
            <a:ext cx="5413338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6827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2BEA0F-D748-4945-B265-C1D001BBF3C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149560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3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6D9E8A8-96EC-45DC-98B9-24C93A48DEF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3BFE3B-ABB1-4EA4-A211-413BCDDCD3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4487" t="34330" r="14457" b="10465"/>
          <a:stretch/>
        </p:blipFill>
        <p:spPr>
          <a:xfrm>
            <a:off x="4611" y="0"/>
            <a:ext cx="12188977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53EF863-8B2B-47E2-B003-6FE342397862}"/>
              </a:ext>
            </a:extLst>
          </p:cNvPr>
          <p:cNvSpPr txBox="1">
            <a:spLocks/>
          </p:cNvSpPr>
          <p:nvPr userDrawn="1"/>
        </p:nvSpPr>
        <p:spPr>
          <a:xfrm>
            <a:off x="947738" y="3565463"/>
            <a:ext cx="102616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bg1"/>
                </a:solidFill>
                <a:latin typeface="Arial" pitchFamily="18"/>
                <a:cs typeface="Arial" pitchFamily="18"/>
              </a:defRPr>
            </a:lvl1pPr>
          </a:lstStyle>
          <a:p>
            <a:r>
              <a:rPr lang="de-DE" sz="2000" kern="0" dirty="0">
                <a:solidFill>
                  <a:schemeClr val="bg1"/>
                </a:solidFill>
              </a:rPr>
              <a:t>VIELEN DANK FÜR 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970414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(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BD0E80A-4A08-4CA9-A51F-C439E2C2901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42526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1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D12DEDE-2F3C-4CD4-9A94-EF7BDD02606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B2F63660-DA86-4B29-BD7F-0791D0F2849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333333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44B7D1-B6DF-44B2-AF37-5E979F0B5FB7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DE7E0BE-167C-4C7B-A2A1-F1339E406305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EB918E-A3FD-45E0-B11E-6CD826FDCB6F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74274AF-5F88-498F-B26C-8DE500443544}"/>
                </a:ext>
              </a:extLst>
            </p:cNvPr>
            <p:cNvCxnSpPr>
              <a:stCxn id="11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B476013-EC7F-40C2-8985-4DC79CD60CDF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0B9D25-24B0-4271-B2A3-F27860ACE12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529AF9-83A7-4A29-B985-36839BE51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E0219E-B19A-4B47-AD0E-325B2E1D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76657F-459E-4991-8FEB-7DF8E02BF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8A1E2-B266-4C5C-9038-BF140B63D9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DE74EA9-174C-457F-9438-AACACFE9A0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pic>
        <p:nvPicPr>
          <p:cNvPr id="18" name="Picture 17" descr="A picture containing building&#10;&#10;Description automatically generated">
            <a:extLst>
              <a:ext uri="{FF2B5EF4-FFF2-40B4-BE49-F238E27FC236}">
                <a16:creationId xmlns:a16="http://schemas.microsoft.com/office/drawing/2014/main" id="{007C7A14-75ED-462A-8C29-78404B6D593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67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– Zwei 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C1FBC5-FA0E-4AA6-A1CC-83136BC436E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46624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2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BEF2925-1490-4BBB-95A6-386EAD1D2EB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ECBF5769-E800-4C5F-AEE0-ABFA36815E26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B89F4BA-2D89-4650-AD36-7CF36C2E174B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D65BF82-F093-4C2D-8D09-596318DC6138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05F3245-BC3A-484D-98AA-E342D96AD444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59AA07D-9E1B-4E07-9CFD-2B64E35DD36D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567DBE-FA7E-4482-B2B1-1386BEEB33E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6DC5BCF-FEC4-43C6-86A9-99196B1F50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E126266-41D0-47A5-9EA9-AC5B08527E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1F35310-9150-47D8-BE1A-82B5799F59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8B3652-095C-471A-A60B-C7BC05D6D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4008CF-8A94-4D00-A56B-0B2963AB29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Coding Akademie München GmbH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ECCE352-32A7-4BAA-9224-B1CF399503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EF7E0732-50F1-4773-9628-193EA0BBFD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7738" y="5329856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3748DDE-C0C0-4535-96AC-601746B0A2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7738" y="4543195"/>
            <a:ext cx="10261600" cy="410530"/>
          </a:xfrm>
        </p:spPr>
        <p:txBody>
          <a:bodyPr>
            <a:spAutoFit/>
          </a:bodyPr>
          <a:lstStyle>
            <a:lvl1pPr>
              <a:spcAft>
                <a:spcPts val="0"/>
              </a:spcAft>
              <a:defRPr sz="2500" cap="all" baseline="0">
                <a:solidFill>
                  <a:schemeClr val="bg2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17EF088-183B-478E-9448-D43BBC0A864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B23B5A8-D5FC-4407-A2A2-C3481861E3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7124610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56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B8FCC894-EC3C-4D43-8836-DDF70355D8B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1" name="Picture 10" descr="A person flying through the air on a snow covered mountain&#10;&#10;Description automatically generated">
            <a:extLst>
              <a:ext uri="{FF2B5EF4-FFF2-40B4-BE49-F238E27FC236}">
                <a16:creationId xmlns:a16="http://schemas.microsoft.com/office/drawing/2014/main" id="{5810151F-6DAF-4E76-BF6A-61CBC2BE41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822"/>
          <a:stretch/>
        </p:blipFill>
        <p:spPr>
          <a:xfrm>
            <a:off x="0" y="1224000"/>
            <a:ext cx="12193588" cy="5634000"/>
          </a:xfrm>
          <a:prstGeom prst="rect">
            <a:avLst/>
          </a:prstGeom>
        </p:spPr>
      </p:pic>
      <p:sp>
        <p:nvSpPr>
          <p:cNvPr id="5" name="Freihandform: Form 2">
            <a:extLst>
              <a:ext uri="{FF2B5EF4-FFF2-40B4-BE49-F238E27FC236}">
                <a16:creationId xmlns:a16="http://schemas.microsoft.com/office/drawing/2014/main" id="{2691C14E-39AF-4132-8C91-12542F1EF30A}"/>
              </a:ext>
            </a:extLst>
          </p:cNvPr>
          <p:cNvSpPr/>
          <p:nvPr userDrawn="1"/>
        </p:nvSpPr>
        <p:spPr>
          <a:xfrm>
            <a:off x="0" y="0"/>
            <a:ext cx="12193559" cy="1224000"/>
          </a:xfrm>
          <a:custGeom>
            <a:avLst>
              <a:gd name="f0" fmla="val 28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0602B-2707-413D-BC93-3258944F80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7672403B-842A-49C6-8BEB-4D6B518EBD9F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1ACA0BD-5512-4562-97BF-68ECC8FD9F4D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03BB8C-41AF-4F2C-8E7B-2454DA7D49E3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CDE6DD-93E6-4C00-AF79-FD68949134B3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1EFFD12-5E8B-4A06-BF8C-ED119969A616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874F66-3BEA-4515-AB65-E271139BDA6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B75179D-9B26-4C80-8052-97E1D0FB814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130ABBE-6CA5-41C3-B26A-28B3E76101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E4B0BA7-9C00-43BF-A992-242B81C18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B4E6DFDD-3D97-4EC1-BAC1-AFC3E87A1A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223963"/>
            <a:ext cx="12193588" cy="5634037"/>
          </a:xfrm>
          <a:solidFill>
            <a:schemeClr val="accent2">
              <a:alpha val="2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Neues</a:t>
            </a:r>
            <a:r>
              <a:rPr lang="en-GB" dirty="0"/>
              <a:t> Bild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einfügen</a:t>
            </a:r>
            <a:r>
              <a:rPr lang="en-GB" dirty="0"/>
              <a:t>, </a:t>
            </a:r>
            <a:r>
              <a:rPr lang="en-GB" dirty="0" err="1"/>
              <a:t>oder</a:t>
            </a:r>
            <a:r>
              <a:rPr lang="en-GB" dirty="0"/>
              <a:t> </a:t>
            </a:r>
            <a:r>
              <a:rPr lang="en-GB" dirty="0" err="1"/>
              <a:t>löschen</a:t>
            </a:r>
            <a:r>
              <a:rPr lang="en-GB" dirty="0"/>
              <a:t> falls </a:t>
            </a:r>
            <a:r>
              <a:rPr lang="en-GB" dirty="0" err="1"/>
              <a:t>festes</a:t>
            </a:r>
            <a:r>
              <a:rPr lang="en-GB" dirty="0"/>
              <a:t> </a:t>
            </a:r>
            <a:r>
              <a:rPr lang="en-GB" dirty="0" err="1"/>
              <a:t>Hintergrundbild</a:t>
            </a:r>
            <a:r>
              <a:rPr lang="en-GB" dirty="0"/>
              <a:t> </a:t>
            </a:r>
            <a:r>
              <a:rPr lang="en-GB" dirty="0" err="1"/>
              <a:t>gewünscht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37288-69B6-4DA0-BD7E-BD7A01D3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848400"/>
            <a:ext cx="5782197" cy="3852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3679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mit Störer -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EC1F08ED-317F-4C8E-8AC5-3645E77303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051927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9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EA445690-D26D-440C-9D0E-F82F09C82CE1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917513"/>
          </a:xfrm>
          <a:solidFill>
            <a:schemeClr val="accent6"/>
          </a:solidFill>
        </p:spPr>
        <p:txBody>
          <a:bodyPr lIns="180000" tIns="180000" rIns="180000" bIns="180000">
            <a:spAutoFit/>
          </a:bodyPr>
          <a:lstStyle>
            <a:lvl1pPr marL="263525" indent="-263525">
              <a:buFont typeface="Symbol" panose="05050102010706020507" pitchFamily="18" charset="2"/>
              <a:buChar char="·"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1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366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e mit Störer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A78F2F31-45DA-4D1C-8AE7-0F558171EB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626380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8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4482E814-A6FD-49BA-91D3-B4D306E6C576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Freihandform: Form 4">
            <a:extLst>
              <a:ext uri="{FF2B5EF4-FFF2-40B4-BE49-F238E27FC236}">
                <a16:creationId xmlns:a16="http://schemas.microsoft.com/office/drawing/2014/main" id="{2259AF66-F934-4705-8A7D-E43035AD9C52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ED4B59-3EC5-4E5F-A4DB-BFA6968AC7A1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ED14F64-9F1E-40B2-978E-B8A78804FD6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5D8A4-502D-4DB9-8FB4-2C7B25F1C9B5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6CB8F2C-4588-48BF-B7A8-4DAF56FBA0CC}"/>
                </a:ext>
              </a:extLst>
            </p:cNvPr>
            <p:cNvCxnSpPr>
              <a:stCxn id="20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AB27FD-858F-42A2-B632-F23226412071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7EB2BE-5AD5-4DA8-B914-2997651CA88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CA2E591-9A1D-4746-8562-7936560B2E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0F3718-7CC4-47F1-B043-91C3F16D1F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1848609-C511-4866-BE4F-81851EE90F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9279" y="3037872"/>
            <a:ext cx="3240000" cy="723900"/>
          </a:xfrm>
          <a:solidFill>
            <a:schemeClr val="accent6"/>
          </a:solidFill>
        </p:spPr>
        <p:txBody>
          <a:bodyPr lIns="180000" tIns="180000" rIns="180000" bIns="180000" anchor="ctr"/>
          <a:lstStyle>
            <a:lvl1pPr marL="0" indent="0" algn="ctr">
              <a:buFont typeface="Symbol" panose="05050102010706020507" pitchFamily="18" charset="2"/>
              <a:buNone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0" cap="all" baseline="0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7" name="Picture 26" descr="A picture containing building&#10;&#10;Description automatically generated">
            <a:extLst>
              <a:ext uri="{FF2B5EF4-FFF2-40B4-BE49-F238E27FC236}">
                <a16:creationId xmlns:a16="http://schemas.microsoft.com/office/drawing/2014/main" id="{E65CBDFF-84C3-4684-A50D-76C6683593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variante - m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14BCCB-E2E0-4EE9-A123-ABB6E55B6A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233082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62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297B4AD9-4DE7-46FC-A5D7-6F124040335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672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3190AF5-C961-40FF-8EB4-96F563C5BE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983611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02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49B6C2CC-4A7A-4C4A-8528-B06D11CB5EA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reihandform: Form 4">
            <a:extLst>
              <a:ext uri="{FF2B5EF4-FFF2-40B4-BE49-F238E27FC236}">
                <a16:creationId xmlns:a16="http://schemas.microsoft.com/office/drawing/2014/main" id="{1FFA70C8-BDD8-4F96-BB91-D62CB648941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F7F5F1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25356C-D8D2-4B4C-8C10-C5DAE4277BB8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8B6C6F-FD14-4AF5-8AF1-B567B864897B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CFBA0F-8272-4470-9F99-8A1B309C6BF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0D158A-F271-48D6-9CA0-F2C098B8ED7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1CC215C-B987-401B-8744-8380D56694E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68BD5F-CEB8-4E9A-BC4C-57C77B94D7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DC2362-E7FA-4821-BFD9-65D60ED6D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A8D35AD-0DD7-4201-9712-1F19EDE77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7F739B9-9923-4D66-8BF6-65169106C0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07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FE87AE4-D3DA-4B94-B821-B1DA0E7514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459158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4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70E5995-725E-46B2-BEFB-11F2FE918D2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spcAft>
                <a:spcPts val="0"/>
              </a:spcAft>
              <a:defRPr>
                <a:solidFill>
                  <a:schemeClr val="accent2"/>
                </a:solidFill>
              </a:defRPr>
            </a:lvl1pPr>
            <a:lvl2pPr marL="0" indent="0">
              <a:spcAft>
                <a:spcPts val="0"/>
              </a:spcAft>
              <a:buNone/>
              <a:defRPr b="1">
                <a:solidFill>
                  <a:srgbClr val="85850C"/>
                </a:solidFill>
              </a:defRPr>
            </a:lvl2pPr>
            <a:lvl3pPr marL="0" indent="0">
              <a:spcAft>
                <a:spcPts val="0"/>
              </a:spcAft>
              <a:buNone/>
              <a:defRPr b="1">
                <a:solidFill>
                  <a:srgbClr val="010180"/>
                </a:solidFill>
              </a:defRPr>
            </a:lvl3pPr>
            <a:lvl4pPr marL="0" indent="0">
              <a:spcAft>
                <a:spcPts val="0"/>
              </a:spcAft>
              <a:buNone/>
              <a:defRPr b="1">
                <a:solidFill>
                  <a:srgbClr val="1D8748"/>
                </a:solidFill>
              </a:defRPr>
            </a:lvl4pPr>
            <a:lvl5pPr marL="0" indent="0">
              <a:spcAft>
                <a:spcPts val="0"/>
              </a:spcAft>
              <a:buNone/>
              <a:defRPr b="1">
                <a:solidFill>
                  <a:srgbClr val="660E7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180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F713C047-2ADE-439A-83F7-6E448A43048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35856628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3" name="think-cell Folie" r:id="rId16" imgW="384" imgH="385" progId="TCLayout.ActiveDocument.1">
                  <p:embed/>
                </p:oleObj>
              </mc:Choice>
              <mc:Fallback>
                <p:oleObj name="think-cell Folie" r:id="rId16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ihandform: Form 4">
            <a:extLst>
              <a:ext uri="{FF2B5EF4-FFF2-40B4-BE49-F238E27FC236}">
                <a16:creationId xmlns:a16="http://schemas.microsoft.com/office/drawing/2014/main" id="{4A3589D5-607C-4D6E-8248-115FA608F14C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D3C9CB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B986D7-3B08-4425-AB92-40445ED3FF1A}"/>
              </a:ext>
            </a:extLst>
          </p:cNvPr>
          <p:cNvGrpSpPr/>
          <p:nvPr userDrawn="1"/>
        </p:nvGrpSpPr>
        <p:grpSpPr>
          <a:xfrm>
            <a:off x="2278857" y="654309"/>
            <a:ext cx="10332346" cy="5475411"/>
            <a:chOff x="2278857" y="654309"/>
            <a:chExt cx="10332346" cy="5475411"/>
          </a:xfrm>
          <a:solidFill>
            <a:schemeClr val="bg1"/>
          </a:solidFill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70329B1-9ABB-4491-A67B-61E401889D2A}"/>
                </a:ext>
              </a:extLst>
            </p:cNvPr>
            <p:cNvSpPr/>
            <p:nvPr/>
          </p:nvSpPr>
          <p:spPr>
            <a:xfrm rot="10800000" flipH="1">
              <a:off x="10370362" y="2840217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DFE0E4A-96B5-412C-ACCF-E2A26233BC1C}"/>
                </a:ext>
              </a:extLst>
            </p:cNvPr>
            <p:cNvSpPr/>
            <p:nvPr/>
          </p:nvSpPr>
          <p:spPr>
            <a:xfrm rot="10800000" flipH="1">
              <a:off x="7066731" y="203746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807D29-5605-4A8A-A03F-19CE51E885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8857" y="919541"/>
              <a:ext cx="10332346" cy="250872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61FE35-FD8C-44EB-9E8B-4B43BBCEE5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97836" y="654309"/>
              <a:ext cx="1857530" cy="1432701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9E606D-54C3-4A25-9380-E17BBDA47370}"/>
                </a:ext>
              </a:extLst>
            </p:cNvPr>
            <p:cNvCxnSpPr>
              <a:cxnSpLocks/>
            </p:cNvCxnSpPr>
            <p:nvPr/>
          </p:nvCxnSpPr>
          <p:spPr>
            <a:xfrm>
              <a:off x="10443574" y="2915742"/>
              <a:ext cx="1856895" cy="321397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265DD6B-71A9-44A2-B33F-074E2EFD68BD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0421074" y="919541"/>
              <a:ext cx="824776" cy="1975455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636007-9D40-4683-954B-F928064390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7738" y="1946734"/>
            <a:ext cx="10261600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4AB751-5A0A-46E8-B811-8002F3A339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47738" y="3045240"/>
            <a:ext cx="10261600" cy="3084480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516D3-833B-4B45-ADCD-38B4401B723C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8255000" y="6516880"/>
            <a:ext cx="3597910" cy="114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sp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800" b="0" i="0" u="none" strike="noStrike" baseline="0">
                <a:solidFill>
                  <a:schemeClr val="tx1"/>
                </a:solidFill>
                <a:latin typeface="Arial" pitchFamily="18"/>
                <a:ea typeface="Arial" pitchFamily="18"/>
                <a:cs typeface="Arial" pitchFamily="18"/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3B9930A-FBD6-4CB1-A2B6-788A2E5D998F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9" r:id="rId4"/>
    <p:sldLayoutId id="2147483660" r:id="rId5"/>
    <p:sldLayoutId id="2147483661" r:id="rId6"/>
    <p:sldLayoutId id="2147483658" r:id="rId7"/>
    <p:sldLayoutId id="2147483663" r:id="rId8"/>
    <p:sldLayoutId id="2147483662" r:id="rId9"/>
    <p:sldLayoutId id="2147483664" r:id="rId10"/>
    <p:sldLayoutId id="2147483665" r:id="rId11"/>
    <p:sldLayoutId id="2147483666" r:id="rId12"/>
  </p:sldLayoutIdLst>
  <p:hf sldNum="0" hdr="0" dt="0"/>
  <p:txStyles>
    <p:titleStyle>
      <a:lvl1pPr marL="0" marR="0" indent="0" algn="l" rtl="0" eaLnBrk="1" hangingPunct="1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448919" algn="l"/>
          <a:tab pos="898199" algn="l"/>
          <a:tab pos="1347480" algn="l"/>
          <a:tab pos="1796760" algn="l"/>
          <a:tab pos="2246040" algn="l"/>
          <a:tab pos="2695320" algn="l"/>
          <a:tab pos="3144600" algn="l"/>
          <a:tab pos="3593880" algn="l"/>
          <a:tab pos="4043159" algn="l"/>
          <a:tab pos="4492440" algn="l"/>
          <a:tab pos="4941719" algn="l"/>
          <a:tab pos="5391000" algn="l"/>
          <a:tab pos="5840280" algn="l"/>
          <a:tab pos="6289560" algn="l"/>
          <a:tab pos="6738840" algn="l"/>
          <a:tab pos="7188120" algn="l"/>
          <a:tab pos="7637400" algn="l"/>
          <a:tab pos="8086679" algn="l"/>
          <a:tab pos="8535960" algn="l"/>
          <a:tab pos="8985240" algn="l"/>
        </a:tabLst>
        <a:defRPr lang="de-DE" sz="2500" b="0" i="0" u="none" strike="noStrike" cap="all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</p:titleStyle>
    <p:bodyStyle>
      <a:lvl1pPr marL="0" marR="0" indent="0" algn="l" defTabSz="720725" rtl="0" eaLnBrk="1" hangingPunct="1">
        <a:lnSpc>
          <a:spcPct val="100000"/>
        </a:lnSpc>
        <a:spcBef>
          <a:spcPts val="0"/>
        </a:spcBef>
        <a:spcAft>
          <a:spcPts val="1287"/>
        </a:spcAft>
        <a:tabLst/>
        <a:defRPr lang="de-DE" sz="1800" b="0" i="0" u="none" strike="noStrike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  <a:lvl2pPr marL="1793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2pPr>
      <a:lvl3pPr marL="3571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3pPr>
      <a:lvl4pPr marL="5365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4pPr>
      <a:lvl5pPr marL="7143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97" userDrawn="1">
          <p15:clr>
            <a:srgbClr val="A4A3A4"/>
          </p15:clr>
        </p15:guide>
        <p15:guide id="2" orient="horz" pos="1911" userDrawn="1">
          <p15:clr>
            <a:srgbClr val="A4A3A4"/>
          </p15:clr>
        </p15:guide>
        <p15:guide id="3" pos="7061" userDrawn="1">
          <p15:clr>
            <a:srgbClr val="A4A3A4"/>
          </p15:clr>
        </p15:guide>
        <p15:guide id="4" orient="horz" pos="3861" userDrawn="1">
          <p15:clr>
            <a:srgbClr val="A4A3A4"/>
          </p15:clr>
        </p15:guide>
        <p15:guide id="6" orient="horz" pos="1224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github.io/CppCoreGuidelines/CppCoreGuidelines#f1-package-meaningful-operations-as-carefully-named-functions" TargetMode="Externa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github.io/CppCoreGuidelines/CppCoreGuidelines#f3-keep-functions-short-and-simple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isocpp.github.io/CppCoreGuidelines/CppCoreGuidelines#Rf-conventional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isocpp.github.io/CppCoreGuidelines/CppCoreGuidelines#Rf-conventional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isocpp.github.io/CppCoreGuidelines/CppCoreGuidelines#Rf-inout" TargetMode="External"/><Relationship Id="rId2" Type="http://schemas.openxmlformats.org/officeDocument/2006/relationships/hyperlink" Target="https://isocpp.github.io/CppCoreGuidelines/CppCoreGuidelines#Rf-i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isocpp.github.io/CppCoreGuidelines/CppCoreGuidelines#Rf-ptr-ref" TargetMode="External"/><Relationship Id="rId5" Type="http://schemas.openxmlformats.org/officeDocument/2006/relationships/hyperlink" Target="https://isocpp.github.io/CppCoreGuidelines/CppCoreGuidelines#Rf-out-multi" TargetMode="External"/><Relationship Id="rId4" Type="http://schemas.openxmlformats.org/officeDocument/2006/relationships/hyperlink" Target="https://isocpp.github.io/CppCoreGuidelines/CppCoreGuidelines#Rf-out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isocpp.github.io/CppCoreGuidelines/CppCoreGuidelines#Rf-smart" TargetMode="External"/><Relationship Id="rId7" Type="http://schemas.openxmlformats.org/officeDocument/2006/relationships/hyperlink" Target="https://isocpp.github.io/CppCoreGuidelines/CppCoreGuidelines#Rf-shared_ptr" TargetMode="External"/><Relationship Id="rId2" Type="http://schemas.openxmlformats.org/officeDocument/2006/relationships/hyperlink" Target="https://isocpp.github.io/CppCoreGuidelines/CppCoreGuidelines#Rf-pure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isocpp.github.io/CppCoreGuidelines/CppCoreGuidelines#Rf-unique_ptr" TargetMode="External"/><Relationship Id="rId5" Type="http://schemas.openxmlformats.org/officeDocument/2006/relationships/hyperlink" Target="https://isocpp.github.io/CppCoreGuidelines/CppCoreGuidelines#Rr-ref" TargetMode="External"/><Relationship Id="rId4" Type="http://schemas.openxmlformats.org/officeDocument/2006/relationships/hyperlink" Target="https://isocpp.github.io/CppCoreGuidelines/CppCoreGuidelines#r3-a-raw-pointer-a-t-is-non-owning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isocpp.github.io/CppCoreGuidelines/CppCoreGuidelines#Rf-return-ptr" TargetMode="External"/><Relationship Id="rId7" Type="http://schemas.openxmlformats.org/officeDocument/2006/relationships/hyperlink" Target="https://isocpp.github.io/CppCoreGuidelines/CppCoreGuidelines#Rf-return-move-local" TargetMode="External"/><Relationship Id="rId2" Type="http://schemas.openxmlformats.org/officeDocument/2006/relationships/hyperlink" Target="https://isocpp.github.io/CppCoreGuidelines/CppCoreGuidelines#r3-a-raw-pointer-a-t-is-non-owning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isocpp.github.io/CppCoreGuidelines/CppCoreGuidelines#Rf-assignment-op" TargetMode="External"/><Relationship Id="rId5" Type="http://schemas.openxmlformats.org/officeDocument/2006/relationships/hyperlink" Target="https://isocpp.github.io/CppCoreGuidelines/CppCoreGuidelines#Rf-return-ref" TargetMode="External"/><Relationship Id="rId4" Type="http://schemas.openxmlformats.org/officeDocument/2006/relationships/hyperlink" Target="https://isocpp.github.io/CppCoreGuidelines/CppCoreGuidelines#Rf-dangle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isocpp.github.io/CppCoreGuidelines/CppCoreGuidelines#f2-a-function-should-perform-a-single-logical-operation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662C43-B2D5-4AD1-ACB7-48FCC8607A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4E6AB4-EC7E-47A5-B9AB-25A470E66341}"/>
              </a:ext>
            </a:extLst>
          </p:cNvPr>
          <p:cNvSpPr txBox="1"/>
          <p:nvPr/>
        </p:nvSpPr>
        <p:spPr>
          <a:xfrm>
            <a:off x="211016" y="2985327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chemeClr val="bg2"/>
                </a:solidFill>
              </a:rPr>
              <a:t>Clean Code</a:t>
            </a:r>
            <a:br>
              <a:rPr lang="en-US" sz="3600" dirty="0">
                <a:solidFill>
                  <a:schemeClr val="bg2"/>
                </a:solidFill>
              </a:rPr>
            </a:br>
            <a:r>
              <a:rPr lang="en-US" sz="3600" dirty="0">
                <a:solidFill>
                  <a:schemeClr val="bg2"/>
                </a:solidFill>
              </a:rPr>
              <a:t>Functions</a:t>
            </a:r>
            <a:endParaRPr lang="en-DE" sz="3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178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04B9F0C-7878-4126-B77D-B9345B890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Stepdown Rule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76991C-2044-4A7E-90EB-C065B53F11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2E930D-E2C6-46C5-B6C1-BA4FECBB74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231681" cy="30956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want code to read like a top-down narrative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 function should be followed by those one level of abstraction below it</a:t>
            </a:r>
            <a:endParaRPr lang="en-DE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6E69FC7-2610-49F1-B666-494E7B58B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5994" y="1946734"/>
            <a:ext cx="4099568" cy="409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676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AE0CC-0FDF-45D8-B0D7-061DF0D29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754373"/>
            <a:ext cx="10261600" cy="384721"/>
          </a:xfrm>
        </p:spPr>
        <p:txBody>
          <a:bodyPr/>
          <a:lstStyle/>
          <a:p>
            <a:r>
              <a:rPr lang="en-US" dirty="0"/>
              <a:t>Workshop: Do One Thing Only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79F913-D60A-459F-9C54-18E4C51F08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FA70905-A572-435E-ADF8-01635AB3D2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354316"/>
            <a:ext cx="10261600" cy="4162563"/>
          </a:xfrm>
        </p:spPr>
        <p:txBody>
          <a:bodyPr/>
          <a:lstStyle/>
          <a:p>
            <a:r>
              <a:rPr lang="en-US" dirty="0"/>
              <a:t>The function </a:t>
            </a:r>
            <a:r>
              <a:rPr lang="en-US" dirty="0" err="1">
                <a:latin typeface="Consolas" panose="020B0609020204030204" pitchFamily="49" charset="0"/>
              </a:rPr>
              <a:t>handle_money_stuff</a:t>
            </a:r>
            <a:r>
              <a:rPr lang="en-US" dirty="0">
                <a:latin typeface="Consolas" panose="020B0609020204030204" pitchFamily="49" charset="0"/>
              </a:rPr>
              <a:t>()</a:t>
            </a:r>
            <a:r>
              <a:rPr lang="en-US" dirty="0">
                <a:latin typeface="+mn-lt"/>
              </a:rPr>
              <a:t>, defined</a:t>
            </a:r>
            <a:r>
              <a:rPr lang="en-US" dirty="0"/>
              <a:t> in </a:t>
            </a:r>
          </a:p>
          <a:p>
            <a:r>
              <a:rPr lang="en-US" dirty="0">
                <a:latin typeface="Consolas" panose="020B0609020204030204" pitchFamily="49" charset="0"/>
              </a:rPr>
              <a:t>Workshops/</a:t>
            </a:r>
            <a:r>
              <a:rPr lang="en-US" dirty="0" err="1">
                <a:latin typeface="Consolas" panose="020B0609020204030204" pitchFamily="49" charset="0"/>
              </a:rPr>
              <a:t>SalariesOriginal</a:t>
            </a:r>
            <a:r>
              <a:rPr lang="en-US" dirty="0">
                <a:latin typeface="Consolas" panose="020B0609020204030204" pitchFamily="49" charset="0"/>
              </a:rPr>
              <a:t>/salaries_original.cpp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does more than one thing.</a:t>
            </a:r>
          </a:p>
          <a:p>
            <a:r>
              <a:rPr lang="en-US" dirty="0"/>
              <a:t>Split it into several functions so that each does one thing only. Ensure that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each function does its job well and is at a single level of abstraction,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 names are appropriate, 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code is easy to understand.</a:t>
            </a:r>
          </a:p>
          <a:p>
            <a:r>
              <a:rPr lang="en-US" i="1" dirty="0"/>
              <a:t>Note: </a:t>
            </a:r>
            <a:r>
              <a:rPr lang="en-US" dirty="0"/>
              <a:t>You can use </a:t>
            </a:r>
            <a:r>
              <a:rPr lang="en-US" dirty="0">
                <a:latin typeface="Consolas" panose="020B0609020204030204" pitchFamily="49" charset="0"/>
              </a:rPr>
              <a:t>Workshops/</a:t>
            </a:r>
            <a:r>
              <a:rPr lang="en-US" dirty="0" err="1">
                <a:latin typeface="Consolas" panose="020B0609020204030204" pitchFamily="49" charset="0"/>
              </a:rPr>
              <a:t>SalariesWorkshop</a:t>
            </a:r>
            <a:r>
              <a:rPr lang="en-US" dirty="0">
                <a:latin typeface="Consolas" panose="020B0609020204030204" pitchFamily="49" charset="0"/>
              </a:rPr>
              <a:t>/salaries_workshop.cpp </a:t>
            </a:r>
            <a:r>
              <a:rPr lang="en-US" dirty="0"/>
              <a:t>for your solution</a:t>
            </a:r>
          </a:p>
          <a:p>
            <a:r>
              <a:rPr lang="en-US" i="1" dirty="0"/>
              <a:t>Hint:</a:t>
            </a:r>
            <a:r>
              <a:rPr lang="en-US" dirty="0"/>
              <a:t> Start by renaming the variables according to the comments to simplify the rest of the work</a:t>
            </a:r>
            <a:endParaRPr lang="en-US" i="1" dirty="0"/>
          </a:p>
          <a:p>
            <a:endParaRPr lang="en-US" i="1" dirty="0"/>
          </a:p>
          <a:p>
            <a:endParaRPr lang="en-DE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606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660A4-984F-43EB-9ABA-6043741B6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Switches and Abstractions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BDF687-6609-4544-82CC-52D598F8CE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FCD476-9ED8-475C-8F92-8702EE0DF4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Switch statements often perform operations on the same level of abstraction</a:t>
            </a:r>
            <a:br>
              <a:rPr lang="en-US" dirty="0"/>
            </a:br>
            <a:r>
              <a:rPr lang="en-US" dirty="0"/>
              <a:t>(for “subtypes” instead of the original type).</a:t>
            </a:r>
          </a:p>
          <a:p>
            <a:r>
              <a:rPr lang="en-US" dirty="0"/>
              <a:t>“Subtypes” are often distinguished by type tags.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84383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B327FD-6C5C-45CB-8CE2-23953482EA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0F20-63EA-4A38-841D-2FA67492F9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905802"/>
            <a:ext cx="10261600" cy="4223536"/>
          </a:xfrm>
        </p:spPr>
        <p:txBody>
          <a:bodyPr/>
          <a:lstStyle/>
          <a:p>
            <a:r>
              <a:rPr lang="en-US" sz="2000" dirty="0" err="1">
                <a:latin typeface="Consolas" panose="020B0609020204030204" pitchFamily="49" charset="0"/>
              </a:rPr>
              <a:t>enum</a:t>
            </a:r>
            <a:r>
              <a:rPr lang="en-US" sz="2000" dirty="0">
                <a:latin typeface="Consolas" panose="020B0609020204030204" pitchFamily="49" charset="0"/>
              </a:rPr>
              <a:t> class 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commissioned, hourly, salaried,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struct Money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long </a:t>
            </a:r>
            <a:r>
              <a:rPr lang="en-US" sz="2000" dirty="0" err="1">
                <a:latin typeface="Consolas" panose="020B0609020204030204" pitchFamily="49" charset="0"/>
              </a:rPr>
              <a:t>amount_in_cents</a:t>
            </a:r>
            <a:r>
              <a:rPr lang="en-US" sz="2000" dirty="0">
                <a:latin typeface="Consolas" panose="020B0609020204030204" pitchFamily="49" charset="0"/>
              </a:rPr>
              <a:t>{};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// ...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struct Employee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 type{};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// ...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  <a:endParaRPr lang="en-DE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314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B327FD-6C5C-45CB-8CE2-23953482EA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0F20-63EA-4A38-841D-2FA67492F9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905802"/>
            <a:ext cx="10261600" cy="4223536"/>
          </a:xfrm>
        </p:spPr>
        <p:txBody>
          <a:bodyPr/>
          <a:lstStyle/>
          <a:p>
            <a:r>
              <a:rPr lang="en-US" sz="2000" dirty="0">
                <a:latin typeface="Consolas" panose="020B0609020204030204" pitchFamily="49" charset="0"/>
              </a:rPr>
              <a:t>Money </a:t>
            </a:r>
            <a:r>
              <a:rPr lang="en-US" sz="2000" dirty="0" err="1">
                <a:latin typeface="Consolas" panose="020B0609020204030204" pitchFamily="49" charset="0"/>
              </a:rPr>
              <a:t>calculate_commissioned_pay</a:t>
            </a:r>
            <a:r>
              <a:rPr lang="en-US" sz="2000" dirty="0">
                <a:latin typeface="Consolas" panose="020B0609020204030204" pitchFamily="49" charset="0"/>
              </a:rPr>
              <a:t>(Employee e)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std::</a:t>
            </a:r>
            <a:r>
              <a:rPr lang="en-US" sz="2000" dirty="0" err="1">
                <a:latin typeface="Consolas" panose="020B0609020204030204" pitchFamily="49" charset="0"/>
              </a:rPr>
              <a:t>cout</a:t>
            </a:r>
            <a:r>
              <a:rPr lang="en-US" sz="2000" dirty="0">
                <a:latin typeface="Consolas" panose="020B0609020204030204" pitchFamily="49" charset="0"/>
              </a:rPr>
              <a:t> &lt;&lt; "Calculating pay for commissioned employee.";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return Money{};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Money </a:t>
            </a:r>
            <a:r>
              <a:rPr lang="en-US" sz="2000" dirty="0" err="1">
                <a:latin typeface="Consolas" panose="020B0609020204030204" pitchFamily="49" charset="0"/>
              </a:rPr>
              <a:t>calculate_hourly_pay</a:t>
            </a:r>
            <a:r>
              <a:rPr lang="en-US" sz="2000" dirty="0">
                <a:latin typeface="Consolas" panose="020B0609020204030204" pitchFamily="49" charset="0"/>
              </a:rPr>
              <a:t>(Employee e)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std::</a:t>
            </a:r>
            <a:r>
              <a:rPr lang="en-US" sz="2000" dirty="0" err="1">
                <a:latin typeface="Consolas" panose="020B0609020204030204" pitchFamily="49" charset="0"/>
              </a:rPr>
              <a:t>cout</a:t>
            </a:r>
            <a:r>
              <a:rPr lang="en-US" sz="2000" dirty="0">
                <a:latin typeface="Consolas" panose="020B0609020204030204" pitchFamily="49" charset="0"/>
              </a:rPr>
              <a:t> &lt;&lt; "Calculating pay for hourly employee.";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return Money{}; 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Money </a:t>
            </a:r>
            <a:r>
              <a:rPr lang="en-US" sz="2000" dirty="0" err="1">
                <a:latin typeface="Consolas" panose="020B0609020204030204" pitchFamily="49" charset="0"/>
              </a:rPr>
              <a:t>calculate_salaried_pay</a:t>
            </a:r>
            <a:r>
              <a:rPr lang="en-US" sz="2000" dirty="0">
                <a:latin typeface="Consolas" panose="020B0609020204030204" pitchFamily="49" charset="0"/>
              </a:rPr>
              <a:t>(Employee e)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std::</a:t>
            </a:r>
            <a:r>
              <a:rPr lang="en-US" sz="2000" dirty="0" err="1">
                <a:latin typeface="Consolas" panose="020B0609020204030204" pitchFamily="49" charset="0"/>
              </a:rPr>
              <a:t>cout</a:t>
            </a:r>
            <a:r>
              <a:rPr lang="en-US" sz="2000" dirty="0">
                <a:latin typeface="Consolas" panose="020B0609020204030204" pitchFamily="49" charset="0"/>
              </a:rPr>
              <a:t> &lt;&lt; "Calculating pay for salaried employee.";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return Money{}; 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  <a:endParaRPr lang="en-DE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1422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B327FD-6C5C-45CB-8CE2-23953482EA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0F20-63EA-4A38-841D-2FA67492F9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905802"/>
            <a:ext cx="10261600" cy="4223536"/>
          </a:xfrm>
        </p:spPr>
        <p:txBody>
          <a:bodyPr/>
          <a:lstStyle/>
          <a:p>
            <a:r>
              <a:rPr lang="en-US" sz="2000" dirty="0">
                <a:latin typeface="Consolas" panose="020B0609020204030204" pitchFamily="49" charset="0"/>
              </a:rPr>
              <a:t>Money </a:t>
            </a:r>
            <a:r>
              <a:rPr lang="en-US" sz="2000" dirty="0" err="1">
                <a:latin typeface="Consolas" panose="020B0609020204030204" pitchFamily="49" charset="0"/>
              </a:rPr>
              <a:t>calculate_pay</a:t>
            </a:r>
            <a:r>
              <a:rPr lang="en-US" sz="2000" dirty="0">
                <a:latin typeface="Consolas" panose="020B0609020204030204" pitchFamily="49" charset="0"/>
              </a:rPr>
              <a:t>(Employee e)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switch (</a:t>
            </a:r>
            <a:r>
              <a:rPr lang="en-US" sz="2000" dirty="0" err="1">
                <a:latin typeface="Consolas" panose="020B0609020204030204" pitchFamily="49" charset="0"/>
              </a:rPr>
              <a:t>e.type</a:t>
            </a:r>
            <a:r>
              <a:rPr lang="en-US" sz="2000" dirty="0">
                <a:latin typeface="Consolas" panose="020B0609020204030204" pitchFamily="49" charset="0"/>
              </a:rPr>
              <a:t>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case 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::commissioned: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    return </a:t>
            </a:r>
            <a:r>
              <a:rPr lang="en-US" sz="2000" dirty="0" err="1">
                <a:latin typeface="Consolas" panose="020B0609020204030204" pitchFamily="49" charset="0"/>
              </a:rPr>
              <a:t>calculate_commissioned_pay</a:t>
            </a:r>
            <a:r>
              <a:rPr lang="en-US" sz="2000" dirty="0">
                <a:latin typeface="Consolas" panose="020B0609020204030204" pitchFamily="49" charset="0"/>
              </a:rPr>
              <a:t>(e);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case 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::hourly: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    return </a:t>
            </a:r>
            <a:r>
              <a:rPr lang="en-US" sz="2000" dirty="0" err="1">
                <a:latin typeface="Consolas" panose="020B0609020204030204" pitchFamily="49" charset="0"/>
              </a:rPr>
              <a:t>calculate_hourly_pay</a:t>
            </a:r>
            <a:r>
              <a:rPr lang="en-US" sz="2000" dirty="0">
                <a:latin typeface="Consolas" panose="020B0609020204030204" pitchFamily="49" charset="0"/>
              </a:rPr>
              <a:t>(e);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case 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::salaried: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    return </a:t>
            </a:r>
            <a:r>
              <a:rPr lang="en-US" sz="2000" dirty="0" err="1">
                <a:latin typeface="Consolas" panose="020B0609020204030204" pitchFamily="49" charset="0"/>
              </a:rPr>
              <a:t>calculate_salaried_pay</a:t>
            </a:r>
            <a:r>
              <a:rPr lang="en-US" sz="2000" dirty="0">
                <a:latin typeface="Consolas" panose="020B0609020204030204" pitchFamily="49" charset="0"/>
              </a:rPr>
              <a:t>(e);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}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  <a:endParaRPr lang="en-DE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8902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07DD3-C44A-42EE-9DE3-CAFA1AFBE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Replace switch with Polymorphism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757815-FB6D-4A36-AA24-0A82A0F535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EDD13F-A29B-41FC-AA5B-AB4C16983E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It is often better to replace switches with “real” subtyping and polymorphism:</a:t>
            </a:r>
          </a:p>
        </p:txBody>
      </p:sp>
    </p:spTree>
    <p:extLst>
      <p:ext uri="{BB962C8B-B14F-4D97-AF65-F5344CB8AC3E}">
        <p14:creationId xmlns:p14="http://schemas.microsoft.com/office/powerpoint/2010/main" val="3908518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B327FD-6C5C-45CB-8CE2-23953482EA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0F20-63EA-4A38-841D-2FA67492F9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905802"/>
            <a:ext cx="10261600" cy="4223536"/>
          </a:xfrm>
        </p:spPr>
        <p:txBody>
          <a:bodyPr/>
          <a:lstStyle/>
          <a:p>
            <a:r>
              <a:rPr lang="en-US" sz="2000" dirty="0">
                <a:latin typeface="Consolas" panose="020B0609020204030204" pitchFamily="49" charset="0"/>
              </a:rPr>
              <a:t>struct </a:t>
            </a:r>
            <a:r>
              <a:rPr lang="en-US" sz="2000" dirty="0" err="1">
                <a:latin typeface="Consolas" panose="020B0609020204030204" pitchFamily="49" charset="0"/>
              </a:rPr>
              <a:t>AbstractEmployee</a:t>
            </a:r>
            <a:r>
              <a:rPr lang="en-US" sz="2000" dirty="0">
                <a:latin typeface="Consolas" panose="020B0609020204030204" pitchFamily="49" charset="0"/>
              </a:rPr>
              <a:t>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virtual Money </a:t>
            </a:r>
            <a:r>
              <a:rPr lang="en-US" sz="2000" dirty="0" err="1">
                <a:latin typeface="Consolas" panose="020B0609020204030204" pitchFamily="49" charset="0"/>
              </a:rPr>
              <a:t>calculate_pay</a:t>
            </a:r>
            <a:r>
              <a:rPr lang="en-US" sz="2000" dirty="0">
                <a:latin typeface="Consolas" panose="020B0609020204030204" pitchFamily="49" charset="0"/>
              </a:rPr>
              <a:t>() const = 0;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struct </a:t>
            </a:r>
            <a:r>
              <a:rPr lang="en-US" sz="2000" dirty="0" err="1">
                <a:latin typeface="Consolas" panose="020B0609020204030204" pitchFamily="49" charset="0"/>
              </a:rPr>
              <a:t>CommissionedEmployee</a:t>
            </a:r>
            <a:r>
              <a:rPr lang="en-US" sz="2000" dirty="0">
                <a:latin typeface="Consolas" panose="020B0609020204030204" pitchFamily="49" charset="0"/>
              </a:rPr>
              <a:t> : public </a:t>
            </a:r>
            <a:r>
              <a:rPr lang="en-US" sz="2000" dirty="0" err="1">
                <a:latin typeface="Consolas" panose="020B0609020204030204" pitchFamily="49" charset="0"/>
              </a:rPr>
              <a:t>AbstractEmployee</a:t>
            </a:r>
            <a:r>
              <a:rPr lang="en-US" sz="2000" dirty="0">
                <a:latin typeface="Consolas" panose="020B0609020204030204" pitchFamily="49" charset="0"/>
              </a:rPr>
              <a:t>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virtual Money </a:t>
            </a:r>
            <a:r>
              <a:rPr lang="en-US" sz="2000" dirty="0" err="1">
                <a:latin typeface="Consolas" panose="020B0609020204030204" pitchFamily="49" charset="0"/>
              </a:rPr>
              <a:t>calculate_pay</a:t>
            </a:r>
            <a:r>
              <a:rPr lang="en-US" sz="2000" dirty="0">
                <a:latin typeface="Consolas" panose="020B0609020204030204" pitchFamily="49" charset="0"/>
              </a:rPr>
              <a:t>() const override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return Money{};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}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struct </a:t>
            </a:r>
            <a:r>
              <a:rPr lang="en-US" sz="2000" dirty="0" err="1">
                <a:latin typeface="Consolas" panose="020B0609020204030204" pitchFamily="49" charset="0"/>
              </a:rPr>
              <a:t>HourlyEmployee</a:t>
            </a:r>
            <a:r>
              <a:rPr lang="en-US" sz="2000" dirty="0">
                <a:latin typeface="Consolas" panose="020B0609020204030204" pitchFamily="49" charset="0"/>
              </a:rPr>
              <a:t> : public </a:t>
            </a:r>
            <a:r>
              <a:rPr lang="en-US" sz="2000" dirty="0" err="1">
                <a:latin typeface="Consolas" panose="020B0609020204030204" pitchFamily="49" charset="0"/>
              </a:rPr>
              <a:t>AbstractEmployee</a:t>
            </a:r>
            <a:r>
              <a:rPr lang="en-US" sz="2000" dirty="0">
                <a:latin typeface="Consolas" panose="020B0609020204030204" pitchFamily="49" charset="0"/>
              </a:rPr>
              <a:t> { /* … */ };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struct </a:t>
            </a:r>
            <a:r>
              <a:rPr lang="en-US" sz="2000" dirty="0" err="1">
                <a:latin typeface="Consolas" panose="020B0609020204030204" pitchFamily="49" charset="0"/>
              </a:rPr>
              <a:t>SalariedEmployee</a:t>
            </a:r>
            <a:r>
              <a:rPr lang="en-US" sz="2000" dirty="0">
                <a:latin typeface="Consolas" panose="020B0609020204030204" pitchFamily="49" charset="0"/>
              </a:rPr>
              <a:t> : public </a:t>
            </a:r>
            <a:r>
              <a:rPr lang="en-US" sz="2000" dirty="0" err="1">
                <a:latin typeface="Consolas" panose="020B0609020204030204" pitchFamily="49" charset="0"/>
              </a:rPr>
              <a:t>AbstractEmployee</a:t>
            </a:r>
            <a:r>
              <a:rPr lang="en-US" sz="2000" dirty="0">
                <a:latin typeface="Consolas" panose="020B0609020204030204" pitchFamily="49" charset="0"/>
              </a:rPr>
              <a:t> { /* … */ };</a:t>
            </a:r>
            <a:endParaRPr lang="en-DE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951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B327FD-6C5C-45CB-8CE2-23953482EA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0F20-63EA-4A38-841D-2FA67492F9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905802"/>
            <a:ext cx="10261600" cy="4223536"/>
          </a:xfrm>
        </p:spPr>
        <p:txBody>
          <a:bodyPr/>
          <a:lstStyle/>
          <a:p>
            <a:r>
              <a:rPr lang="en-US" sz="2000" dirty="0">
                <a:latin typeface="Consolas" panose="020B0609020204030204" pitchFamily="49" charset="0"/>
              </a:rPr>
              <a:t>std::</a:t>
            </a:r>
            <a:r>
              <a:rPr lang="en-US" sz="2000" dirty="0" err="1">
                <a:latin typeface="Consolas" panose="020B0609020204030204" pitchFamily="49" charset="0"/>
              </a:rPr>
              <a:t>unique_ptr</a:t>
            </a:r>
            <a:r>
              <a:rPr lang="en-US" sz="2000" dirty="0"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latin typeface="Consolas" panose="020B0609020204030204" pitchFamily="49" charset="0"/>
              </a:rPr>
              <a:t>AbstractEmployee</a:t>
            </a:r>
            <a:r>
              <a:rPr lang="en-US" sz="2000" dirty="0">
                <a:latin typeface="Consolas" panose="020B0609020204030204" pitchFamily="49" charset="0"/>
              </a:rPr>
              <a:t>&gt; </a:t>
            </a:r>
            <a:r>
              <a:rPr lang="en-US" sz="2000" dirty="0" err="1">
                <a:latin typeface="Consolas" panose="020B0609020204030204" pitchFamily="49" charset="0"/>
              </a:rPr>
              <a:t>create_employee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 type)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switch (type)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case 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::commissioned: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    return std::</a:t>
            </a:r>
            <a:r>
              <a:rPr lang="en-US" sz="2000" dirty="0" err="1">
                <a:latin typeface="Consolas" panose="020B0609020204030204" pitchFamily="49" charset="0"/>
              </a:rPr>
              <a:t>make_unique</a:t>
            </a:r>
            <a:r>
              <a:rPr lang="en-US" sz="2000" dirty="0"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latin typeface="Consolas" panose="020B0609020204030204" pitchFamily="49" charset="0"/>
              </a:rPr>
              <a:t>CommissionedEmployee</a:t>
            </a:r>
            <a:r>
              <a:rPr lang="en-US" sz="2000" dirty="0">
                <a:latin typeface="Consolas" panose="020B0609020204030204" pitchFamily="49" charset="0"/>
              </a:rPr>
              <a:t>&gt;();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case 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::hourly: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    return std::</a:t>
            </a:r>
            <a:r>
              <a:rPr lang="en-US" sz="2000" dirty="0" err="1">
                <a:latin typeface="Consolas" panose="020B0609020204030204" pitchFamily="49" charset="0"/>
              </a:rPr>
              <a:t>make_unique</a:t>
            </a:r>
            <a:r>
              <a:rPr lang="en-US" sz="2000" dirty="0"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latin typeface="Consolas" panose="020B0609020204030204" pitchFamily="49" charset="0"/>
              </a:rPr>
              <a:t>HourlyEmployee</a:t>
            </a:r>
            <a:r>
              <a:rPr lang="en-US" sz="2000" dirty="0">
                <a:latin typeface="Consolas" panose="020B0609020204030204" pitchFamily="49" charset="0"/>
              </a:rPr>
              <a:t>&gt;();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case 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::salaried: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        return std::</a:t>
            </a:r>
            <a:r>
              <a:rPr lang="en-US" sz="2000" dirty="0" err="1">
                <a:latin typeface="Consolas" panose="020B0609020204030204" pitchFamily="49" charset="0"/>
              </a:rPr>
              <a:t>make_unique</a:t>
            </a:r>
            <a:r>
              <a:rPr lang="en-US" sz="2000" dirty="0"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latin typeface="Consolas" panose="020B0609020204030204" pitchFamily="49" charset="0"/>
              </a:rPr>
              <a:t>SalariedEmployee</a:t>
            </a:r>
            <a:r>
              <a:rPr lang="en-US" sz="2000" dirty="0">
                <a:latin typeface="Consolas" panose="020B0609020204030204" pitchFamily="49" charset="0"/>
              </a:rPr>
              <a:t>&gt;();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}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  <a:endParaRPr lang="en-DE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437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B327FD-6C5C-45CB-8CE2-23953482EA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0F20-63EA-4A38-841D-2FA67492F9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5994" y="1753553"/>
            <a:ext cx="10261600" cy="3095625"/>
          </a:xfrm>
        </p:spPr>
        <p:txBody>
          <a:bodyPr/>
          <a:lstStyle/>
          <a:p>
            <a:r>
              <a:rPr lang="en-US" sz="2000" dirty="0">
                <a:latin typeface="Consolas" panose="020B0609020204030204" pitchFamily="49" charset="0"/>
              </a:rPr>
              <a:t>struct </a:t>
            </a:r>
            <a:r>
              <a:rPr lang="en-US" sz="2000" dirty="0" err="1">
                <a:latin typeface="Consolas" panose="020B0609020204030204" pitchFamily="49" charset="0"/>
              </a:rPr>
              <a:t>EmployeeFactory</a:t>
            </a:r>
            <a:r>
              <a:rPr lang="en-US" sz="2000" dirty="0">
                <a:latin typeface="Consolas" panose="020B0609020204030204" pitchFamily="49" charset="0"/>
              </a:rPr>
              <a:t>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  std::</a:t>
            </a:r>
            <a:r>
              <a:rPr lang="en-US" sz="2000" dirty="0" err="1">
                <a:latin typeface="Consolas" panose="020B0609020204030204" pitchFamily="49" charset="0"/>
              </a:rPr>
              <a:t>unique_ptr</a:t>
            </a:r>
            <a:r>
              <a:rPr lang="en-US" sz="2000" dirty="0">
                <a:latin typeface="Consolas" panose="020B0609020204030204" pitchFamily="49" charset="0"/>
              </a:rPr>
              <a:t>&lt;Employee&gt; </a:t>
            </a:r>
            <a:r>
              <a:rPr lang="en-US" sz="2000" dirty="0" err="1">
                <a:latin typeface="Consolas" panose="020B0609020204030204" pitchFamily="49" charset="0"/>
              </a:rPr>
              <a:t>make_employee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EmployeeRecord</a:t>
            </a:r>
            <a:r>
              <a:rPr lang="en-US" sz="2000" dirty="0">
                <a:latin typeface="Consolas" panose="020B0609020204030204" pitchFamily="49" charset="0"/>
              </a:rPr>
              <a:t> r)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       switch (</a:t>
            </a:r>
            <a:r>
              <a:rPr lang="en-US" sz="2000" dirty="0" err="1">
                <a:latin typeface="Consolas" panose="020B0609020204030204" pitchFamily="49" charset="0"/>
              </a:rPr>
              <a:t>r.type</a:t>
            </a:r>
            <a:r>
              <a:rPr lang="en-US" sz="2000" dirty="0">
                <a:latin typeface="Consolas" panose="020B0609020204030204" pitchFamily="49" charset="0"/>
              </a:rPr>
              <a:t>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         case 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::commissioned: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          return std::</a:t>
            </a:r>
            <a:r>
              <a:rPr lang="en-US" sz="2000" dirty="0" err="1">
                <a:latin typeface="Consolas" panose="020B0609020204030204" pitchFamily="49" charset="0"/>
              </a:rPr>
              <a:t>make_unique</a:t>
            </a:r>
            <a:r>
              <a:rPr lang="en-US" sz="2000" dirty="0"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latin typeface="Consolas" panose="020B0609020204030204" pitchFamily="49" charset="0"/>
              </a:rPr>
              <a:t>CommissionedEmployee</a:t>
            </a:r>
            <a:r>
              <a:rPr lang="en-US" sz="2000" dirty="0">
                <a:latin typeface="Consolas" panose="020B0609020204030204" pitchFamily="49" charset="0"/>
              </a:rPr>
              <a:t>&gt;(r);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       case 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::hourly: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        return std::</a:t>
            </a:r>
            <a:r>
              <a:rPr lang="en-US" sz="2000" dirty="0" err="1">
                <a:latin typeface="Consolas" panose="020B0609020204030204" pitchFamily="49" charset="0"/>
              </a:rPr>
              <a:t>make_unique</a:t>
            </a:r>
            <a:r>
              <a:rPr lang="en-US" sz="2000" dirty="0"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latin typeface="Consolas" panose="020B0609020204030204" pitchFamily="49" charset="0"/>
              </a:rPr>
              <a:t>HourlyEmployee</a:t>
            </a:r>
            <a:r>
              <a:rPr lang="en-US" sz="2000" dirty="0">
                <a:latin typeface="Consolas" panose="020B0609020204030204" pitchFamily="49" charset="0"/>
              </a:rPr>
              <a:t>&gt;(r);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      case </a:t>
            </a:r>
            <a:r>
              <a:rPr lang="en-US" sz="2000" dirty="0" err="1">
                <a:latin typeface="Consolas" panose="020B0609020204030204" pitchFamily="49" charset="0"/>
              </a:rPr>
              <a:t>EmployeeType</a:t>
            </a:r>
            <a:r>
              <a:rPr lang="en-US" sz="2000" dirty="0">
                <a:latin typeface="Consolas" panose="020B0609020204030204" pitchFamily="49" charset="0"/>
              </a:rPr>
              <a:t>::salaried: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        return std::</a:t>
            </a:r>
            <a:r>
              <a:rPr lang="en-US" sz="2000" dirty="0" err="1">
                <a:latin typeface="Consolas" panose="020B0609020204030204" pitchFamily="49" charset="0"/>
              </a:rPr>
              <a:t>make_unique</a:t>
            </a:r>
            <a:r>
              <a:rPr lang="en-US" sz="2000" dirty="0">
                <a:latin typeface="Consolas" panose="020B0609020204030204" pitchFamily="49" charset="0"/>
              </a:rPr>
              <a:t>&lt;</a:t>
            </a:r>
            <a:r>
              <a:rPr lang="en-US" sz="2000" dirty="0" err="1">
                <a:latin typeface="Consolas" panose="020B0609020204030204" pitchFamily="49" charset="0"/>
              </a:rPr>
              <a:t>SalariedEmploye</a:t>
            </a:r>
            <a:r>
              <a:rPr lang="en-US" sz="2000" dirty="0">
                <a:latin typeface="Consolas" panose="020B0609020204030204" pitchFamily="49" charset="0"/>
              </a:rPr>
              <a:t>&gt;(r);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      default: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        throw </a:t>
            </a:r>
            <a:r>
              <a:rPr lang="en-US" sz="2000" dirty="0" err="1">
                <a:latin typeface="Consolas" panose="020B0609020204030204" pitchFamily="49" charset="0"/>
              </a:rPr>
              <a:t>InvalidEmployeeType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r.type</a:t>
            </a:r>
            <a:r>
              <a:rPr lang="en-US" sz="2000" dirty="0">
                <a:latin typeface="Consolas" panose="020B0609020204030204" pitchFamily="49" charset="0"/>
              </a:rPr>
              <a:t>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       }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   }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  <a:endParaRPr lang="en-DE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43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14C72-2175-4DE2-881E-1AC2D2A43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Code into 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C0FD8-7E0A-42FE-A666-0D2101DDAD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512F04-376E-45EA-BF18-9EB605A002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F.1: “Package” meaningful operations as carefully named functions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readable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likely to be reused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likely to contain errors</a:t>
            </a:r>
          </a:p>
        </p:txBody>
      </p:sp>
    </p:spTree>
    <p:extLst>
      <p:ext uri="{BB962C8B-B14F-4D97-AF65-F5344CB8AC3E}">
        <p14:creationId xmlns:p14="http://schemas.microsoft.com/office/powerpoint/2010/main" val="427107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B327FD-6C5C-45CB-8CE2-23953482EA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0F20-63EA-4A38-841D-2FA67492F9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65994" y="2562075"/>
            <a:ext cx="10261600" cy="3095625"/>
          </a:xfrm>
        </p:spPr>
        <p:txBody>
          <a:bodyPr/>
          <a:lstStyle/>
          <a:p>
            <a:r>
              <a:rPr lang="en-US" sz="2000" dirty="0">
                <a:latin typeface="Consolas" panose="020B0609020204030204" pitchFamily="49" charset="0"/>
              </a:rPr>
              <a:t>Money </a:t>
            </a:r>
            <a:r>
              <a:rPr lang="en-US" sz="2000" dirty="0" err="1">
                <a:latin typeface="Consolas" panose="020B0609020204030204" pitchFamily="49" charset="0"/>
              </a:rPr>
              <a:t>CommissionedEmployee</a:t>
            </a:r>
            <a:r>
              <a:rPr lang="en-US" sz="2000" dirty="0">
                <a:latin typeface="Consolas" panose="020B0609020204030204" pitchFamily="49" charset="0"/>
              </a:rPr>
              <a:t>::</a:t>
            </a:r>
            <a:r>
              <a:rPr lang="en-US" sz="2000" dirty="0" err="1">
                <a:latin typeface="Consolas" panose="020B0609020204030204" pitchFamily="49" charset="0"/>
              </a:rPr>
              <a:t>calculate_pay</a:t>
            </a:r>
            <a:r>
              <a:rPr lang="en-US" sz="2000" dirty="0">
                <a:latin typeface="Consolas" panose="020B0609020204030204" pitchFamily="49" charset="0"/>
              </a:rPr>
              <a:t>()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return </a:t>
            </a:r>
            <a:r>
              <a:rPr lang="en-US" sz="2000" dirty="0" err="1">
                <a:latin typeface="Consolas" panose="020B0609020204030204" pitchFamily="49" charset="0"/>
              </a:rPr>
              <a:t>calculate_commissioned_pay</a:t>
            </a:r>
            <a:r>
              <a:rPr lang="en-US" sz="2000" dirty="0">
                <a:latin typeface="Consolas" panose="020B0609020204030204" pitchFamily="49" charset="0"/>
              </a:rPr>
              <a:t>(*this);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Money </a:t>
            </a:r>
            <a:r>
              <a:rPr lang="en-US" sz="2000" dirty="0" err="1">
                <a:latin typeface="Consolas" panose="020B0609020204030204" pitchFamily="49" charset="0"/>
              </a:rPr>
              <a:t>HourlyEmployee</a:t>
            </a:r>
            <a:r>
              <a:rPr lang="en-US" sz="2000" dirty="0">
                <a:latin typeface="Consolas" panose="020B0609020204030204" pitchFamily="49" charset="0"/>
              </a:rPr>
              <a:t>::</a:t>
            </a:r>
            <a:r>
              <a:rPr lang="en-US" sz="2000" dirty="0" err="1">
                <a:latin typeface="Consolas" panose="020B0609020204030204" pitchFamily="49" charset="0"/>
              </a:rPr>
              <a:t>calculate_pay</a:t>
            </a:r>
            <a:r>
              <a:rPr lang="en-US" sz="2000" dirty="0">
                <a:latin typeface="Consolas" panose="020B0609020204030204" pitchFamily="49" charset="0"/>
              </a:rPr>
              <a:t>()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return </a:t>
            </a:r>
            <a:r>
              <a:rPr lang="en-US" sz="2000" dirty="0" err="1">
                <a:latin typeface="Consolas" panose="020B0609020204030204" pitchFamily="49" charset="0"/>
              </a:rPr>
              <a:t>calculate_hourly_pay</a:t>
            </a:r>
            <a:r>
              <a:rPr lang="en-US" sz="2000" dirty="0">
                <a:latin typeface="Consolas" panose="020B0609020204030204" pitchFamily="49" charset="0"/>
              </a:rPr>
              <a:t>(*this);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Money </a:t>
            </a:r>
            <a:r>
              <a:rPr lang="en-US" sz="2000" dirty="0" err="1">
                <a:latin typeface="Consolas" panose="020B0609020204030204" pitchFamily="49" charset="0"/>
              </a:rPr>
              <a:t>SalariedEmploye</a:t>
            </a:r>
            <a:r>
              <a:rPr lang="en-US" sz="2000" dirty="0">
                <a:latin typeface="Consolas" panose="020B0609020204030204" pitchFamily="49" charset="0"/>
              </a:rPr>
              <a:t>::</a:t>
            </a:r>
            <a:r>
              <a:rPr lang="en-US" sz="2000">
                <a:latin typeface="Consolas" panose="020B0609020204030204" pitchFamily="49" charset="0"/>
              </a:rPr>
              <a:t>calculate_pay</a:t>
            </a:r>
            <a:r>
              <a:rPr lang="en-US" sz="2000" dirty="0">
                <a:latin typeface="Consolas" panose="020B0609020204030204" pitchFamily="49" charset="0"/>
              </a:rPr>
              <a:t>()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return </a:t>
            </a:r>
            <a:r>
              <a:rPr lang="en-US" sz="2000" dirty="0" err="1">
                <a:latin typeface="Consolas" panose="020B0609020204030204" pitchFamily="49" charset="0"/>
              </a:rPr>
              <a:t>calculate_salaried_pay</a:t>
            </a:r>
            <a:r>
              <a:rPr lang="en-US" sz="2000" dirty="0">
                <a:latin typeface="Consolas" panose="020B0609020204030204" pitchFamily="49" charset="0"/>
              </a:rPr>
              <a:t>(*this);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  <a:br>
              <a:rPr lang="en-US" sz="2000" dirty="0">
                <a:latin typeface="Consolas" panose="020B0609020204030204" pitchFamily="49" charset="0"/>
              </a:rPr>
            </a:br>
            <a:br>
              <a:rPr lang="en-US" sz="2000" dirty="0">
                <a:latin typeface="Consolas" panose="020B0609020204030204" pitchFamily="49" charset="0"/>
              </a:rPr>
            </a:br>
            <a:endParaRPr lang="en-DE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313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3F1DF8-7B4F-46E8-B0A2-B9656DDD9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Rules For Functions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9EE1CE-AED2-49EB-82E6-B8B4A5E8721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AE7DAD4-17F4-49F2-B363-089A0597BE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descriptive names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few (or no)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Don’t use Boolean arguments (flag arguments)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Avoid hidden side effects</a:t>
            </a:r>
          </a:p>
        </p:txBody>
      </p:sp>
    </p:spTree>
    <p:extLst>
      <p:ext uri="{BB962C8B-B14F-4D97-AF65-F5344CB8AC3E}">
        <p14:creationId xmlns:p14="http://schemas.microsoft.com/office/powerpoint/2010/main" val="1955189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A0883-2BE0-4A94-AD2A-E814DCED0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994" y="1340342"/>
            <a:ext cx="10261600" cy="384721"/>
          </a:xfrm>
        </p:spPr>
        <p:txBody>
          <a:bodyPr/>
          <a:lstStyle/>
          <a:p>
            <a:r>
              <a:rPr lang="en-US" dirty="0"/>
              <a:t>Hidden Side Effects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9FCBD2-9C5F-4C41-9B76-3D8685E956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643A2E-9CED-4ECE-8784-FB6607F22C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905803"/>
            <a:ext cx="10905172" cy="4223536"/>
          </a:xfrm>
        </p:spPr>
        <p:txBody>
          <a:bodyPr/>
          <a:lstStyle/>
          <a:p>
            <a:r>
              <a:rPr lang="en-US" sz="2000" dirty="0">
                <a:latin typeface="Consolas" panose="020B0609020204030204" pitchFamily="49" charset="0"/>
              </a:rPr>
              <a:t>bool </a:t>
            </a:r>
            <a:r>
              <a:rPr lang="en-US" sz="2000" dirty="0" err="1">
                <a:latin typeface="Consolas" panose="020B0609020204030204" pitchFamily="49" charset="0"/>
              </a:rPr>
              <a:t>checkPassword</a:t>
            </a:r>
            <a:r>
              <a:rPr lang="en-US" sz="2000" dirty="0">
                <a:latin typeface="Consolas" panose="020B0609020204030204" pitchFamily="49" charset="0"/>
              </a:rPr>
              <a:t>(std::string </a:t>
            </a:r>
            <a:r>
              <a:rPr lang="en-US" sz="2000" dirty="0" err="1">
                <a:latin typeface="Consolas" panose="020B0609020204030204" pitchFamily="49" charset="0"/>
              </a:rPr>
              <a:t>userName</a:t>
            </a:r>
            <a:r>
              <a:rPr lang="en-US" sz="2000" dirty="0">
                <a:latin typeface="Consolas" panose="020B0609020204030204" pitchFamily="49" charset="0"/>
              </a:rPr>
              <a:t>, std::string password)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   User&amp; user = </a:t>
            </a:r>
            <a:r>
              <a:rPr lang="en-US" sz="2000" dirty="0" err="1">
                <a:latin typeface="Consolas" panose="020B0609020204030204" pitchFamily="49" charset="0"/>
              </a:rPr>
              <a:t>UserGateway.findByName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userName</a:t>
            </a:r>
            <a:r>
              <a:rPr lang="en-US" sz="2000" dirty="0">
                <a:latin typeface="Consolas" panose="020B0609020204030204" pitchFamily="49" charset="0"/>
              </a:rPr>
              <a:t>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if (user != </a:t>
            </a:r>
            <a:r>
              <a:rPr lang="en-US" sz="2000" dirty="0" err="1">
                <a:latin typeface="Consolas" panose="020B0609020204030204" pitchFamily="49" charset="0"/>
              </a:rPr>
              <a:t>User.NULL</a:t>
            </a:r>
            <a:r>
              <a:rPr lang="en-US" sz="2000" dirty="0">
                <a:latin typeface="Consolas" panose="020B0609020204030204" pitchFamily="49" charset="0"/>
              </a:rPr>
              <a:t>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        std::string </a:t>
            </a:r>
            <a:r>
              <a:rPr lang="en-US" sz="2000" dirty="0" err="1">
                <a:latin typeface="Consolas" panose="020B0609020204030204" pitchFamily="49" charset="0"/>
              </a:rPr>
              <a:t>codedPhrase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</a:rPr>
              <a:t>user.getPhraseEncodedByPassword</a:t>
            </a:r>
            <a:r>
              <a:rPr lang="en-US" sz="2000" dirty="0">
                <a:latin typeface="Consolas" panose="020B0609020204030204" pitchFamily="49" charset="0"/>
              </a:rPr>
              <a:t>();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    std::string phrase = </a:t>
            </a:r>
            <a:r>
              <a:rPr lang="en-US" sz="2000" dirty="0" err="1">
                <a:latin typeface="Consolas" panose="020B0609020204030204" pitchFamily="49" charset="0"/>
              </a:rPr>
              <a:t>cryptographer.decrypt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</a:rPr>
              <a:t>codedPhrase</a:t>
            </a:r>
            <a:r>
              <a:rPr lang="en-US" sz="2000" dirty="0">
                <a:latin typeface="Consolas" panose="020B0609020204030204" pitchFamily="49" charset="0"/>
              </a:rPr>
              <a:t>, password);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    if (phrase == "Valid Password")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           </a:t>
            </a:r>
            <a:r>
              <a:rPr lang="en-US" sz="2000" dirty="0" err="1">
                <a:latin typeface="Consolas" panose="020B0609020204030204" pitchFamily="49" charset="0"/>
              </a:rPr>
              <a:t>session.initialize</a:t>
            </a:r>
            <a:r>
              <a:rPr lang="en-US" sz="2000" dirty="0">
                <a:latin typeface="Consolas" panose="020B0609020204030204" pitchFamily="49" charset="0"/>
              </a:rPr>
              <a:t>();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        return true;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    }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}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    return false;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  <a:endParaRPr lang="en-DE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2844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714D13-7C2F-4056-A8F8-A34424C779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B02E1F-5891-425C-A1BD-5E2BC2CE4B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400" dirty="0" err="1">
                <a:latin typeface="Consolas" panose="020B0609020204030204" pitchFamily="49" charset="0"/>
              </a:rPr>
              <a:t>HitResult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</a:rPr>
              <a:t>hit_result</a:t>
            </a:r>
            <a:r>
              <a:rPr lang="en-US" sz="2400" dirty="0"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 err="1">
                <a:latin typeface="Consolas" panose="020B0609020204030204" pitchFamily="49" charset="0"/>
              </a:rPr>
              <a:t>player.check_collision</a:t>
            </a:r>
            <a:r>
              <a:rPr lang="en-US" sz="2400" dirty="0">
                <a:latin typeface="Consolas" panose="020B0609020204030204" pitchFamily="49" charset="0"/>
              </a:rPr>
              <a:t>(obstacle, </a:t>
            </a:r>
            <a:r>
              <a:rPr lang="en-US" sz="2400" dirty="0" err="1">
                <a:latin typeface="Consolas" panose="020B0609020204030204" pitchFamily="49" charset="0"/>
              </a:rPr>
              <a:t>hit_result</a:t>
            </a:r>
            <a:r>
              <a:rPr lang="en-US" sz="24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if (</a:t>
            </a:r>
            <a:r>
              <a:rPr lang="en-US" sz="2400" dirty="0" err="1">
                <a:latin typeface="Consolas" panose="020B0609020204030204" pitchFamily="49" charset="0"/>
              </a:rPr>
              <a:t>hit_result.collision_occurred</a:t>
            </a:r>
            <a:r>
              <a:rPr lang="en-US" sz="24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…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  <a:endParaRPr lang="en-DE" sz="2400" dirty="0"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4D9B3-2DF7-4FE6-BE37-53B51A936BC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275"/>
            <a:ext cx="9313862" cy="385763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Avoid Output Arguments</a:t>
            </a:r>
            <a:endParaRPr lang="en-DE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6614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714D13-7C2F-4056-A8F8-A34424C779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B02E1F-5891-425C-A1BD-5E2BC2CE4B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</a:rPr>
              <a:t>check_collision</a:t>
            </a:r>
            <a:r>
              <a:rPr lang="en-US" sz="2400" dirty="0">
                <a:latin typeface="Consolas" panose="020B0609020204030204" pitchFamily="49" charset="0"/>
              </a:rPr>
              <a:t>(const Actor&amp; a, </a:t>
            </a:r>
            <a:r>
              <a:rPr lang="en-US" sz="2400" dirty="0" err="1">
                <a:latin typeface="Consolas" panose="020B0609020204030204" pitchFamily="49" charset="0"/>
              </a:rPr>
              <a:t>HitResult</a:t>
            </a:r>
            <a:r>
              <a:rPr lang="en-US" sz="2400" dirty="0">
                <a:latin typeface="Consolas" panose="020B0609020204030204" pitchFamily="49" charset="0"/>
              </a:rPr>
              <a:t>&amp; </a:t>
            </a:r>
            <a:r>
              <a:rPr lang="en-US" sz="2400" dirty="0" err="1">
                <a:latin typeface="Consolas" panose="020B0609020204030204" pitchFamily="49" charset="0"/>
              </a:rPr>
              <a:t>hit_result</a:t>
            </a:r>
            <a:r>
              <a:rPr lang="en-US" sz="2400" dirty="0"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4D9B3-2DF7-4FE6-BE37-53B51A936BC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275"/>
            <a:ext cx="9313862" cy="385763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Avoid Output Arguments</a:t>
            </a:r>
            <a:endParaRPr lang="en-DE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8927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4D9B3-2DF7-4FE6-BE37-53B51A936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Output Arguments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714D13-7C2F-4056-A8F8-A34424C779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B02E1F-5891-425C-A1BD-5E2BC2CE4B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std::</a:t>
            </a:r>
            <a:r>
              <a:rPr lang="en-US" sz="2400" dirty="0" err="1">
                <a:latin typeface="Consolas" panose="020B0609020204030204" pitchFamily="49" charset="0"/>
              </a:rPr>
              <a:t>unique_ptr</a:t>
            </a:r>
            <a:r>
              <a:rPr lang="en-US" sz="2400" dirty="0"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latin typeface="Consolas" panose="020B0609020204030204" pitchFamily="49" charset="0"/>
              </a:rPr>
              <a:t>HitResult</a:t>
            </a:r>
            <a:r>
              <a:rPr lang="en-US" sz="2400" dirty="0">
                <a:latin typeface="Consolas" panose="020B0609020204030204" pitchFamily="49" charset="0"/>
              </a:rPr>
              <a:t>&gt; </a:t>
            </a:r>
            <a:r>
              <a:rPr lang="en-US" sz="2400" dirty="0" err="1">
                <a:latin typeface="Consolas" panose="020B0609020204030204" pitchFamily="49" charset="0"/>
              </a:rPr>
              <a:t>check_collision</a:t>
            </a:r>
            <a:r>
              <a:rPr lang="en-US" sz="2400" dirty="0">
                <a:latin typeface="Consolas" panose="020B0609020204030204" pitchFamily="49" charset="0"/>
              </a:rPr>
              <a:t>(const Actor&amp; a);</a:t>
            </a:r>
          </a:p>
        </p:txBody>
      </p:sp>
    </p:spTree>
    <p:extLst>
      <p:ext uri="{BB962C8B-B14F-4D97-AF65-F5344CB8AC3E}">
        <p14:creationId xmlns:p14="http://schemas.microsoft.com/office/powerpoint/2010/main" val="25237410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4D9B3-2DF7-4FE6-BE37-53B51A936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Output Arguments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714D13-7C2F-4056-A8F8-A34424C779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B02E1F-5891-425C-A1BD-5E2BC2CE4BB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auto </a:t>
            </a:r>
            <a:r>
              <a:rPr lang="en-US" sz="2400" dirty="0" err="1">
                <a:latin typeface="Consolas" panose="020B0609020204030204" pitchFamily="49" charset="0"/>
              </a:rPr>
              <a:t>hit_result</a:t>
            </a:r>
            <a:r>
              <a:rPr lang="en-US" sz="2400" dirty="0">
                <a:latin typeface="Consolas" panose="020B0609020204030204" pitchFamily="49" charset="0"/>
              </a:rPr>
              <a:t>{</a:t>
            </a:r>
            <a:r>
              <a:rPr lang="en-US" sz="2400" dirty="0" err="1">
                <a:latin typeface="Consolas" panose="020B0609020204030204" pitchFamily="49" charset="0"/>
              </a:rPr>
              <a:t>player.check_collision</a:t>
            </a:r>
            <a:r>
              <a:rPr lang="en-US" sz="2400" dirty="0">
                <a:latin typeface="Consolas" panose="020B0609020204030204" pitchFamily="49" charset="0"/>
              </a:rPr>
              <a:t>(obstacle)};</a:t>
            </a:r>
          </a:p>
          <a:p>
            <a:endParaRPr lang="en-US" sz="2400" dirty="0">
              <a:latin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</a:rPr>
              <a:t>if (</a:t>
            </a:r>
            <a:r>
              <a:rPr lang="en-US" sz="2400" dirty="0" err="1">
                <a:latin typeface="Consolas" panose="020B0609020204030204" pitchFamily="49" charset="0"/>
              </a:rPr>
              <a:t>hit_result.collision_occurred</a:t>
            </a:r>
            <a:r>
              <a:rPr lang="en-US" sz="24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…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}</a:t>
            </a:r>
            <a:endParaRPr lang="en-DE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2578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A23AFE-1908-4439-8890-FE3991F7E4C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4B9AF9-EF1F-4C9F-A32F-F90AAA51C2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bool </a:t>
            </a:r>
            <a:r>
              <a:rPr lang="en-US" sz="2400" dirty="0" err="1">
                <a:latin typeface="Consolas" panose="020B0609020204030204" pitchFamily="49" charset="0"/>
              </a:rPr>
              <a:t>has_default_value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   if (</a:t>
            </a:r>
            <a:r>
              <a:rPr lang="en-US" sz="2400" dirty="0" err="1">
                <a:latin typeface="Consolas" panose="020B0609020204030204" pitchFamily="49" charset="0"/>
              </a:rPr>
              <a:t>default_value</a:t>
            </a:r>
            <a:r>
              <a:rPr lang="en-US" sz="2400" dirty="0">
                <a:latin typeface="Consolas" panose="020B0609020204030204" pitchFamily="49" charset="0"/>
              </a:rPr>
              <a:t> &gt;= 0)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       return true;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   else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   {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latin typeface="Consolas" panose="020B0609020204030204" pitchFamily="49" charset="0"/>
              </a:rPr>
              <a:t>default_value</a:t>
            </a:r>
            <a:r>
              <a:rPr lang="en-US" sz="2400" dirty="0">
                <a:latin typeface="Consolas" panose="020B0609020204030204" pitchFamily="49" charset="0"/>
              </a:rPr>
              <a:t> = 123;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       return false;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   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135186-297A-4942-8064-CC89EF49BA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275"/>
            <a:ext cx="9313862" cy="385763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Command Query Separation</a:t>
            </a:r>
            <a:endParaRPr lang="en-DE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16684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35186-297A-4942-8064-CC89EF49B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Query Separation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A23AFE-1908-4439-8890-FE3991F7E4C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4B9AF9-EF1F-4C9F-A32F-F90AAA51C2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400" dirty="0">
                <a:latin typeface="Consolas" panose="020B0609020204030204" pitchFamily="49" charset="0"/>
              </a:rPr>
              <a:t>bool </a:t>
            </a:r>
            <a:r>
              <a:rPr lang="en-US" sz="2400" dirty="0" err="1">
                <a:latin typeface="Consolas" panose="020B0609020204030204" pitchFamily="49" charset="0"/>
              </a:rPr>
              <a:t>has_default_value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   return </a:t>
            </a:r>
            <a:r>
              <a:rPr lang="en-US" sz="2400" dirty="0" err="1">
                <a:latin typeface="Consolas" panose="020B0609020204030204" pitchFamily="49" charset="0"/>
              </a:rPr>
              <a:t>default_value</a:t>
            </a:r>
            <a:r>
              <a:rPr lang="en-US" sz="2400" dirty="0">
                <a:latin typeface="Consolas" panose="020B0609020204030204" pitchFamily="49" charset="0"/>
              </a:rPr>
              <a:t> &gt;= 0;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}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</a:rPr>
              <a:t>set_default_value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</a:rPr>
              <a:t>default_value</a:t>
            </a:r>
            <a:r>
              <a:rPr lang="en-US" sz="2400" dirty="0">
                <a:latin typeface="Consolas" panose="020B0609020204030204" pitchFamily="49" charset="0"/>
              </a:rPr>
              <a:t> = 123;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}</a:t>
            </a:r>
            <a:endParaRPr lang="en-DE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8958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162DA8-6FAD-45E3-85B0-9AFC85DFC6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7DA20E-EE2D-4DA4-9C49-3E59F8C734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147848"/>
            <a:ext cx="10261600" cy="2981490"/>
          </a:xfrm>
        </p:spPr>
        <p:txBody>
          <a:bodyPr/>
          <a:lstStyle/>
          <a:p>
            <a:r>
              <a:rPr lang="en-US" sz="2400" dirty="0" err="1">
                <a:latin typeface="Consolas" panose="020B0609020204030204" pitchFamily="49" charset="0"/>
              </a:rPr>
              <a:t>ErrorCode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</a:rPr>
              <a:t>print_result</a:t>
            </a:r>
            <a:r>
              <a:rPr lang="en-US" sz="2400" dirty="0">
                <a:latin typeface="Consolas" panose="020B0609020204030204" pitchFamily="49" charset="0"/>
              </a:rPr>
              <a:t>() {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	if (!outstream) {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		return </a:t>
            </a:r>
            <a:r>
              <a:rPr lang="en-US" sz="2400" dirty="0" err="1">
                <a:latin typeface="Consolas" panose="020B0609020204030204" pitchFamily="49" charset="0"/>
              </a:rPr>
              <a:t>ErrorCode</a:t>
            </a:r>
            <a:r>
              <a:rPr lang="en-US" sz="2400" dirty="0">
                <a:latin typeface="Consolas" panose="020B0609020204030204" pitchFamily="49" charset="0"/>
              </a:rPr>
              <a:t>::STREAM_UNAVAILABLE;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	}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	// …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	return </a:t>
            </a:r>
            <a:r>
              <a:rPr lang="en-US" sz="2400" dirty="0" err="1">
                <a:latin typeface="Consolas" panose="020B0609020204030204" pitchFamily="49" charset="0"/>
              </a:rPr>
              <a:t>ErrorCode</a:t>
            </a:r>
            <a:r>
              <a:rPr lang="en-US" sz="2400" dirty="0">
                <a:latin typeface="Consolas" panose="020B0609020204030204" pitchFamily="49" charset="0"/>
              </a:rPr>
              <a:t>::NO_ERROR;</a:t>
            </a:r>
            <a:br>
              <a:rPr lang="en-US" sz="2400" dirty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}</a:t>
            </a:r>
            <a:endParaRPr lang="en-DE" sz="2400" dirty="0">
              <a:latin typeface="Consolas" panose="020B06090202040302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0D3C971-C5E7-4820-8070-AADE4D475E29}"/>
              </a:ext>
            </a:extLst>
          </p:cNvPr>
          <p:cNvSpPr txBox="1">
            <a:spLocks/>
          </p:cNvSpPr>
          <p:nvPr/>
        </p:nvSpPr>
        <p:spPr>
          <a:xfrm>
            <a:off x="840828" y="1946734"/>
            <a:ext cx="10368510" cy="384721"/>
          </a:xfrm>
          <a:prstGeom prst="rect">
            <a:avLst/>
          </a:prstGeom>
        </p:spPr>
        <p:txBody>
          <a:bodyPr/>
          <a:lstStyle>
            <a:lvl1pPr marL="0" marR="0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</a:lstStyle>
          <a:p>
            <a:r>
              <a:rPr lang="en-US" kern="0" dirty="0">
                <a:solidFill>
                  <a:schemeClr val="bg1"/>
                </a:solidFill>
              </a:rPr>
              <a:t>Use Exceptions for Error Reporting</a:t>
            </a:r>
            <a:endParaRPr lang="en-DE" kern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335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2361E5-C148-4912-AD53-141385603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Rule About Functions (Clean Code)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7B35E7-4B7D-4F71-BD9D-7C7117BD6B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DCF3E5-9A6D-4579-AFC9-6C4D6D4FAE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5149056" cy="1049556"/>
          </a:xfrm>
        </p:spPr>
        <p:txBody>
          <a:bodyPr/>
          <a:lstStyle/>
          <a:p>
            <a:r>
              <a:rPr lang="en-US" dirty="0"/>
              <a:t>Functions should be small.</a:t>
            </a:r>
          </a:p>
          <a:p>
            <a:r>
              <a:rPr lang="en-US" dirty="0"/>
              <a:t>Even smaller than that!</a:t>
            </a:r>
            <a:endParaRPr lang="en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487010F-D4BE-405F-966D-E9CCC026F4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640515"/>
          </a:xfrm>
        </p:spPr>
        <p:txBody>
          <a:bodyPr/>
          <a:lstStyle/>
          <a:p>
            <a:r>
              <a:rPr lang="en-US" dirty="0"/>
              <a:t>No more than 4 lines!</a:t>
            </a:r>
            <a:endParaRPr lang="en-DE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AE57869-2A4F-4529-8C40-3B5F914B93DF}"/>
              </a:ext>
            </a:extLst>
          </p:cNvPr>
          <p:cNvSpPr txBox="1">
            <a:spLocks/>
          </p:cNvSpPr>
          <p:nvPr/>
        </p:nvSpPr>
        <p:spPr>
          <a:xfrm>
            <a:off x="947738" y="4431589"/>
            <a:ext cx="9491542" cy="2011252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eaLnBrk="1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kern="0" dirty="0">
                <a:hlinkClick r:id="rId2"/>
              </a:rPr>
              <a:t>F.3: Keep functions short and simple</a:t>
            </a:r>
            <a:endParaRPr lang="en-US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kern="0" dirty="0"/>
              <a:t>Functions should fit on a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kern="0" dirty="0"/>
              <a:t>Break large functions up into smaller cohesive and named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kern="0" dirty="0"/>
              <a:t>One-to-five-lines functions should be considered normal</a:t>
            </a:r>
            <a:endParaRPr lang="en-DE" kern="0" dirty="0"/>
          </a:p>
        </p:txBody>
      </p:sp>
    </p:spTree>
    <p:extLst>
      <p:ext uri="{BB962C8B-B14F-4D97-AF65-F5344CB8AC3E}">
        <p14:creationId xmlns:p14="http://schemas.microsoft.com/office/powerpoint/2010/main" val="28817092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D95A07-0ACD-4B97-84D4-6C1D6A97608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AEDFE6-AE74-4665-95E9-3A99099A18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108959"/>
            <a:ext cx="10261600" cy="3020379"/>
          </a:xfrm>
        </p:spPr>
        <p:txBody>
          <a:bodyPr/>
          <a:lstStyle/>
          <a:p>
            <a:r>
              <a:rPr lang="en-CA" sz="2400" dirty="0">
                <a:latin typeface="Consolas" panose="020B0609020204030204" pitchFamily="49" charset="0"/>
              </a:rPr>
              <a:t>void </a:t>
            </a:r>
            <a:r>
              <a:rPr lang="en-CA" sz="2400" dirty="0" err="1">
                <a:latin typeface="Consolas" panose="020B0609020204030204" pitchFamily="49" charset="0"/>
              </a:rPr>
              <a:t>print_result</a:t>
            </a:r>
            <a:r>
              <a:rPr lang="en-CA" sz="2400" dirty="0">
                <a:latin typeface="Consolas" panose="020B0609020204030204" pitchFamily="49" charset="0"/>
              </a:rPr>
              <a:t>() {</a:t>
            </a:r>
            <a:br>
              <a:rPr lang="en-CA" sz="2400" dirty="0">
                <a:latin typeface="Consolas" panose="020B0609020204030204" pitchFamily="49" charset="0"/>
              </a:rPr>
            </a:br>
            <a:r>
              <a:rPr lang="en-CA" sz="2400" dirty="0">
                <a:latin typeface="Consolas" panose="020B0609020204030204" pitchFamily="49" charset="0"/>
              </a:rPr>
              <a:t>    if (!outstream) {</a:t>
            </a:r>
            <a:br>
              <a:rPr lang="en-CA" sz="2400" dirty="0">
                <a:latin typeface="Consolas" panose="020B0609020204030204" pitchFamily="49" charset="0"/>
              </a:rPr>
            </a:br>
            <a:r>
              <a:rPr lang="en-CA" sz="2400" dirty="0">
                <a:latin typeface="Consolas" panose="020B0609020204030204" pitchFamily="49" charset="0"/>
              </a:rPr>
              <a:t>        throw std::</a:t>
            </a:r>
            <a:r>
              <a:rPr lang="en-CA" sz="2400" dirty="0" err="1">
                <a:latin typeface="Consolas" panose="020B0609020204030204" pitchFamily="49" charset="0"/>
              </a:rPr>
              <a:t>runtime_error</a:t>
            </a:r>
            <a:r>
              <a:rPr lang="en-CA" sz="2400" dirty="0">
                <a:latin typeface="Consolas" panose="020B0609020204030204" pitchFamily="49" charset="0"/>
              </a:rPr>
              <a:t>("No stream available");</a:t>
            </a:r>
            <a:br>
              <a:rPr lang="en-CA" sz="2400" dirty="0">
                <a:latin typeface="Consolas" panose="020B0609020204030204" pitchFamily="49" charset="0"/>
              </a:rPr>
            </a:br>
            <a:r>
              <a:rPr lang="en-CA" sz="2400" dirty="0">
                <a:latin typeface="Consolas" panose="020B0609020204030204" pitchFamily="49" charset="0"/>
              </a:rPr>
              <a:t>    }</a:t>
            </a:r>
            <a:br>
              <a:rPr lang="en-CA" sz="2400" dirty="0">
                <a:latin typeface="Consolas" panose="020B0609020204030204" pitchFamily="49" charset="0"/>
              </a:rPr>
            </a:br>
            <a:r>
              <a:rPr lang="en-CA" sz="2400" dirty="0">
                <a:latin typeface="Consolas" panose="020B0609020204030204" pitchFamily="49" charset="0"/>
              </a:rPr>
              <a:t>    // …</a:t>
            </a:r>
            <a:br>
              <a:rPr lang="en-CA" sz="2400" dirty="0">
                <a:latin typeface="Consolas" panose="020B0609020204030204" pitchFamily="49" charset="0"/>
              </a:rPr>
            </a:br>
            <a:r>
              <a:rPr lang="en-CA" sz="2400" dirty="0">
                <a:latin typeface="Consolas" panose="020B0609020204030204" pitchFamily="49" charset="0"/>
              </a:rPr>
              <a:t>}</a:t>
            </a:r>
            <a:endParaRPr lang="en-DE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0854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14BF7-51E8-45F9-8572-9E374255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DRY: Don’t Repeat Yourself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A57CE7-C777-4125-940C-E4F402BAD96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4FFE38-C687-4780-95F4-7057F1AACF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Try to eliminate duplicated code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dirty="0"/>
              <a:t>It bloats the code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dirty="0"/>
              <a:t>It requires multiple modifications for every 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But: often duplicated code is interspersed with other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 into account the scope in which you keep code DRY!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4350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5A5EED-6465-4D8A-91BA-7B1CD638EE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0C26EE-54CF-4D2E-84A8-2CCADC5344B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2152" y="2618555"/>
            <a:ext cx="8606165" cy="5660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F.15: Prefer simple and conventional ways of passing information</a:t>
            </a:r>
            <a:endParaRPr lang="en-US" dirty="0"/>
          </a:p>
          <a:p>
            <a:endParaRPr lang="en-US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12ED07-9875-42B5-8572-88085BFAEF2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2221" y="1753393"/>
            <a:ext cx="10261600" cy="385763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C++ Core Guidelines for Functions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2630A6-44E2-4BF9-85BD-D8BEE404B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152" y="3300362"/>
            <a:ext cx="9543057" cy="3039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829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5A5EED-6465-4D8A-91BA-7B1CD638EE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0C26EE-54CF-4D2E-84A8-2CCADC5344B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2152" y="1649777"/>
            <a:ext cx="8606165" cy="5660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F.15: Prefer simple and conventional ways of passing information</a:t>
            </a:r>
            <a:endParaRPr lang="en-US" dirty="0"/>
          </a:p>
          <a:p>
            <a:endParaRPr lang="en-US" dirty="0">
              <a:latin typeface="+mn-lt"/>
            </a:endParaRPr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2150B793-69E4-459D-93D5-95CF63186E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593" y="2215856"/>
            <a:ext cx="10261600" cy="4500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6071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ED07-9875-42B5-8572-88085BFAE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Core Guidelines for 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5A5EED-6465-4D8A-91BA-7B1CD638EE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0C26EE-54CF-4D2E-84A8-2CCADC5344B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774731"/>
            <a:ext cx="10261600" cy="353673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F.16: For “in” parameters, pass cheaply-copied types by value and others by reference to </a:t>
            </a:r>
            <a:r>
              <a:rPr lang="en-US" dirty="0">
                <a:latin typeface="Consolas" panose="020B0609020204030204" pitchFamily="49" charset="0"/>
                <a:hlinkClick r:id="rId2"/>
              </a:rPr>
              <a:t>const</a:t>
            </a:r>
            <a:endParaRPr lang="en-US" dirty="0"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hlinkClick r:id="rId3"/>
              </a:rPr>
              <a:t>F.17: For “in-out” parameters, pass by reference to non-</a:t>
            </a:r>
            <a:r>
              <a:rPr lang="en-US" dirty="0">
                <a:latin typeface="Consolas" panose="020B0609020204030204" pitchFamily="49" charset="0"/>
                <a:hlinkClick r:id="rId3"/>
              </a:rPr>
              <a:t>const</a:t>
            </a:r>
            <a:endParaRPr lang="en-US" dirty="0"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F.20: For “out” output values, prefer return values to output parameters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F.21: To return multiple “out” values, prefer returning a struct or tuple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hlinkClick r:id="rId6"/>
              </a:rPr>
              <a:t>F.60: Prefer T* over T&amp; when “no argument” is a valid option</a:t>
            </a:r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179335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B5F05-A25D-4727-AC2F-B11AE1158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Workshop: Argument Passing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4A2BA3-7801-41FE-8BA0-5FE5C4AAE22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C243F3-7E13-405E-8AFF-C973E8605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3214686"/>
          </a:xfrm>
        </p:spPr>
        <p:txBody>
          <a:bodyPr/>
          <a:lstStyle/>
          <a:p>
            <a:r>
              <a:rPr lang="en-US" dirty="0"/>
              <a:t>File  </a:t>
            </a:r>
            <a:r>
              <a:rPr lang="en-US" dirty="0">
                <a:latin typeface="Consolas" panose="020B0609020204030204" pitchFamily="49" charset="0"/>
              </a:rPr>
              <a:t>Workshops/</a:t>
            </a:r>
            <a:r>
              <a:rPr lang="en-US" dirty="0" err="1">
                <a:latin typeface="Consolas" panose="020B0609020204030204" pitchFamily="49" charset="0"/>
              </a:rPr>
              <a:t>OneShots</a:t>
            </a:r>
            <a:r>
              <a:rPr lang="en-US" dirty="0">
                <a:latin typeface="Consolas" panose="020B0609020204030204" pitchFamily="49" charset="0"/>
              </a:rPr>
              <a:t>/argument_passing.cpp </a:t>
            </a:r>
            <a:r>
              <a:rPr lang="en-US" dirty="0">
                <a:latin typeface="+mn-lt"/>
              </a:rPr>
              <a:t>contains functions that do not conform to the C++ Core Guidelines about argument passing.</a:t>
            </a:r>
          </a:p>
          <a:p>
            <a:r>
              <a:rPr lang="en-US" dirty="0">
                <a:latin typeface="+mn-lt"/>
              </a:rPr>
              <a:t>Update the functions so that they do.</a:t>
            </a:r>
          </a:p>
        </p:txBody>
      </p:sp>
    </p:spTree>
    <p:extLst>
      <p:ext uri="{BB962C8B-B14F-4D97-AF65-F5344CB8AC3E}">
        <p14:creationId xmlns:p14="http://schemas.microsoft.com/office/powerpoint/2010/main" val="3227451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ED07-9875-42B5-8572-88085BFAE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Core Guidelines for 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5A5EED-6465-4D8A-91BA-7B1CD638EE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0C26EE-54CF-4D2E-84A8-2CCADC5344B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774731"/>
            <a:ext cx="10261600" cy="353673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F.8: Prefer pure functions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F.7: For general use, take T* or T&amp; arguments rather than smart pointers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R.3: A raw pointer (a T*) is non-owning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R.4: A raw reference (a T&amp;) is non-owning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F.26: Use a </a:t>
            </a:r>
            <a:r>
              <a:rPr lang="en-US" dirty="0" err="1">
                <a:hlinkClick r:id="rId6"/>
              </a:rPr>
              <a:t>unique_ptr</a:t>
            </a:r>
            <a:r>
              <a:rPr lang="en-US" dirty="0">
                <a:hlinkClick r:id="rId6"/>
              </a:rPr>
              <a:t>&lt;T&gt; to transfer ownership where a pointer is needed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7"/>
              </a:rPr>
              <a:t>F.27: Use a </a:t>
            </a:r>
            <a:r>
              <a:rPr lang="en-US" dirty="0" err="1">
                <a:hlinkClick r:id="rId7"/>
              </a:rPr>
              <a:t>shared_ptr</a:t>
            </a:r>
            <a:r>
              <a:rPr lang="en-US" dirty="0">
                <a:hlinkClick r:id="rId7"/>
              </a:rPr>
              <a:t>&lt;T&gt; to share ownership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hlinkClick r:id="rId4"/>
            </a:endParaRPr>
          </a:p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640363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B5F05-A25D-4727-AC2F-B11AE1158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Workshop: Argument Passing / Ownership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4A2BA3-7801-41FE-8BA0-5FE5C4AAE22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C243F3-7E13-405E-8AFF-C973E86052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3214686"/>
          </a:xfrm>
        </p:spPr>
        <p:txBody>
          <a:bodyPr/>
          <a:lstStyle/>
          <a:p>
            <a:r>
              <a:rPr lang="en-US" dirty="0"/>
              <a:t>File  </a:t>
            </a:r>
            <a:r>
              <a:rPr lang="en-US" dirty="0">
                <a:latin typeface="Consolas" panose="020B0609020204030204" pitchFamily="49" charset="0"/>
              </a:rPr>
              <a:t>Workshops/</a:t>
            </a:r>
            <a:r>
              <a:rPr lang="en-US" dirty="0" err="1">
                <a:latin typeface="Consolas" panose="020B0609020204030204" pitchFamily="49" charset="0"/>
              </a:rPr>
              <a:t>OneShots</a:t>
            </a:r>
            <a:r>
              <a:rPr lang="en-US" dirty="0">
                <a:latin typeface="Consolas" panose="020B0609020204030204" pitchFamily="49" charset="0"/>
              </a:rPr>
              <a:t>/ownership_1.cpp </a:t>
            </a:r>
            <a:r>
              <a:rPr lang="en-US" dirty="0">
                <a:latin typeface="+mn-lt"/>
              </a:rPr>
              <a:t>contains functions that do not conform to the C++ Core Guidelines.</a:t>
            </a:r>
          </a:p>
          <a:p>
            <a:r>
              <a:rPr lang="en-US" dirty="0">
                <a:latin typeface="+mn-lt"/>
              </a:rPr>
              <a:t>Update the functions so that they do.</a:t>
            </a:r>
          </a:p>
        </p:txBody>
      </p:sp>
    </p:spTree>
    <p:extLst>
      <p:ext uri="{BB962C8B-B14F-4D97-AF65-F5344CB8AC3E}">
        <p14:creationId xmlns:p14="http://schemas.microsoft.com/office/powerpoint/2010/main" val="1204298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743FB-5B5A-4F4D-B651-01E734636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337134"/>
            <a:ext cx="10261600" cy="384721"/>
          </a:xfrm>
        </p:spPr>
        <p:txBody>
          <a:bodyPr/>
          <a:lstStyle/>
          <a:p>
            <a:r>
              <a:rPr lang="en-US" dirty="0"/>
              <a:t>Parameters and Return Values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1CEA0F-993B-4DF4-9A19-346C34F2840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52EC04-C28C-4B18-9B08-6A63AA7CF7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954924"/>
            <a:ext cx="10261600" cy="395235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F.22: Use T* or owner&lt;T*&gt; to designate a single object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F.42: Return a T* to indicate a position (only)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F.43: Never (directly or indirectly) return a pointer or a reference to a local object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F.44: Return a T&amp; when copy is undesirable and “returning no object” isn’t needed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F.47: Return T&amp; from assignment operators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7"/>
              </a:rPr>
              <a:t>F.48: Don’t return std::move(local)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3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AF0D45-10A2-4363-AACF-E967C6DAF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One Thing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BD27BC-E46A-4B9A-A23C-7644476FF6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7759814-D86F-4EE9-B14C-C6209B6D75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Functions should do one thing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should do it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should do it only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F.2: A function should perform a single logical operation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3004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AF0D45-10A2-4363-AACF-E967C6DAF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One Thing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BD27BC-E46A-4B9A-A23C-7644476FF6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7759814-D86F-4EE9-B14C-C6209B6D75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7" y="3033713"/>
            <a:ext cx="11086607" cy="3095625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int </a:t>
            </a:r>
            <a:r>
              <a:rPr lang="en-US" dirty="0" err="1">
                <a:latin typeface="Consolas" panose="020B0609020204030204" pitchFamily="49" charset="0"/>
              </a:rPr>
              <a:t>compute_save_and_print_results</a:t>
            </a:r>
            <a:r>
              <a:rPr lang="en-US" dirty="0">
                <a:latin typeface="Consolas" panose="020B0609020204030204" pitchFamily="49" charset="0"/>
              </a:rPr>
              <a:t>(int a, int b, std::vector&lt;int&gt;&amp; results)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auto </a:t>
            </a:r>
            <a:r>
              <a:rPr lang="en-US" dirty="0" err="1">
                <a:latin typeface="Consolas" panose="020B0609020204030204" pitchFamily="49" charset="0"/>
              </a:rPr>
              <a:t>new_result</a:t>
            </a:r>
            <a:r>
              <a:rPr lang="en-US" dirty="0">
                <a:latin typeface="Consolas" panose="020B0609020204030204" pitchFamily="49" charset="0"/>
              </a:rPr>
              <a:t> = a + b; // complex computation...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results.push_back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new_result</a:t>
            </a:r>
            <a:r>
              <a:rPr lang="en-US" dirty="0">
                <a:latin typeface="Consolas" panose="020B0609020204030204" pitchFamily="49" charset="0"/>
              </a:rPr>
              <a:t>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std::</a:t>
            </a:r>
            <a:r>
              <a:rPr lang="en-US" dirty="0" err="1">
                <a:latin typeface="Consolas" panose="020B0609020204030204" pitchFamily="49" charset="0"/>
              </a:rPr>
              <a:t>for_each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cbegin</a:t>
            </a:r>
            <a:r>
              <a:rPr lang="en-US" dirty="0">
                <a:latin typeface="Consolas" panose="020B0609020204030204" pitchFamily="49" charset="0"/>
              </a:rPr>
              <a:t>(results), </a:t>
            </a:r>
            <a:r>
              <a:rPr lang="en-US" dirty="0" err="1">
                <a:latin typeface="Consolas" panose="020B0609020204030204" pitchFamily="49" charset="0"/>
              </a:rPr>
              <a:t>cend</a:t>
            </a:r>
            <a:r>
              <a:rPr lang="en-US" dirty="0">
                <a:latin typeface="Consolas" panose="020B0609020204030204" pitchFamily="49" charset="0"/>
              </a:rPr>
              <a:t>(results), [](int r){ std::</a:t>
            </a:r>
            <a:r>
              <a:rPr lang="en-US" dirty="0" err="1">
                <a:latin typeface="Consolas" panose="020B0609020204030204" pitchFamily="49" charset="0"/>
              </a:rPr>
              <a:t>cout</a:t>
            </a:r>
            <a:r>
              <a:rPr lang="en-US" dirty="0">
                <a:latin typeface="Consolas" panose="020B0609020204030204" pitchFamily="49" charset="0"/>
              </a:rPr>
              <a:t> &lt;&lt; r &lt;&lt; "\n";});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return </a:t>
            </a:r>
            <a:r>
              <a:rPr lang="en-US" dirty="0" err="1">
                <a:latin typeface="Consolas" panose="020B0609020204030204" pitchFamily="49" charset="0"/>
              </a:rPr>
              <a:t>new_result</a:t>
            </a:r>
            <a:r>
              <a:rPr lang="en-US" dirty="0">
                <a:latin typeface="Consolas" panose="020B0609020204030204" pitchFamily="49" charset="0"/>
              </a:rPr>
              <a:t>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}</a:t>
            </a:r>
            <a:endParaRPr lang="en-DE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22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AF0D45-10A2-4363-AACF-E967C6DAF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One Thing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BD27BC-E46A-4B9A-A23C-7644476FF6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7759814-D86F-4EE9-B14C-C6209B6D75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7" y="2585545"/>
            <a:ext cx="11086607" cy="3883572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int </a:t>
            </a:r>
            <a:r>
              <a:rPr lang="en-US" dirty="0" err="1">
                <a:latin typeface="Consolas" panose="020B0609020204030204" pitchFamily="49" charset="0"/>
              </a:rPr>
              <a:t>compute_result</a:t>
            </a:r>
            <a:r>
              <a:rPr lang="en-US" dirty="0">
                <a:latin typeface="Consolas" panose="020B0609020204030204" pitchFamily="49" charset="0"/>
              </a:rPr>
              <a:t>(int a, int b)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return a + b;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latin typeface="Consolas" panose="020B0609020204030204" pitchFamily="49" charset="0"/>
              </a:rPr>
              <a:t>void </a:t>
            </a:r>
            <a:r>
              <a:rPr lang="en-US" dirty="0" err="1">
                <a:latin typeface="Consolas" panose="020B0609020204030204" pitchFamily="49" charset="0"/>
              </a:rPr>
              <a:t>save_result</a:t>
            </a:r>
            <a:r>
              <a:rPr lang="en-US" dirty="0">
                <a:latin typeface="Consolas" panose="020B0609020204030204" pitchFamily="49" charset="0"/>
              </a:rPr>
              <a:t>(int </a:t>
            </a:r>
            <a:r>
              <a:rPr lang="en-US" dirty="0" err="1">
                <a:latin typeface="Consolas" panose="020B0609020204030204" pitchFamily="49" charset="0"/>
              </a:rPr>
              <a:t>new_result</a:t>
            </a:r>
            <a:r>
              <a:rPr lang="en-US" dirty="0">
                <a:latin typeface="Consolas" panose="020B0609020204030204" pitchFamily="49" charset="0"/>
              </a:rPr>
              <a:t>, std::vector&lt;int&gt;&amp; results)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results.push_back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new_result</a:t>
            </a:r>
            <a:r>
              <a:rPr lang="en-US" dirty="0">
                <a:latin typeface="Consolas" panose="020B0609020204030204" pitchFamily="49" charset="0"/>
              </a:rPr>
              <a:t>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latin typeface="Consolas" panose="020B0609020204030204" pitchFamily="49" charset="0"/>
              </a:rPr>
              <a:t>void </a:t>
            </a:r>
            <a:r>
              <a:rPr lang="en-US" dirty="0" err="1">
                <a:latin typeface="Consolas" panose="020B0609020204030204" pitchFamily="49" charset="0"/>
              </a:rPr>
              <a:t>print_results</a:t>
            </a:r>
            <a:r>
              <a:rPr lang="en-US" dirty="0">
                <a:latin typeface="Consolas" panose="020B0609020204030204" pitchFamily="49" charset="0"/>
              </a:rPr>
              <a:t>(const std::vector&lt;int&gt;&amp; results)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std::</a:t>
            </a:r>
            <a:r>
              <a:rPr lang="en-US" dirty="0" err="1">
                <a:latin typeface="Consolas" panose="020B0609020204030204" pitchFamily="49" charset="0"/>
              </a:rPr>
              <a:t>for_each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cbegin</a:t>
            </a:r>
            <a:r>
              <a:rPr lang="en-US" dirty="0">
                <a:latin typeface="Consolas" panose="020B0609020204030204" pitchFamily="49" charset="0"/>
              </a:rPr>
              <a:t>(results), </a:t>
            </a:r>
            <a:r>
              <a:rPr lang="en-US" dirty="0" err="1">
                <a:latin typeface="Consolas" panose="020B0609020204030204" pitchFamily="49" charset="0"/>
              </a:rPr>
              <a:t>cend</a:t>
            </a:r>
            <a:r>
              <a:rPr lang="en-US" dirty="0">
                <a:latin typeface="Consolas" panose="020B0609020204030204" pitchFamily="49" charset="0"/>
              </a:rPr>
              <a:t>(results), [](int r){ std::</a:t>
            </a:r>
            <a:r>
              <a:rPr lang="en-US" dirty="0" err="1">
                <a:latin typeface="Consolas" panose="020B0609020204030204" pitchFamily="49" charset="0"/>
              </a:rPr>
              <a:t>cout</a:t>
            </a:r>
            <a:r>
              <a:rPr lang="en-US" dirty="0">
                <a:latin typeface="Consolas" panose="020B0609020204030204" pitchFamily="49" charset="0"/>
              </a:rPr>
              <a:t> &lt;&lt; r &lt;&lt; "\n"; });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}</a:t>
            </a:r>
            <a:endParaRPr lang="en-DE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234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AF0D45-10A2-4363-AACF-E967C6DAF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One Thing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BD27BC-E46A-4B9A-A23C-7644476FF6D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7759814-D86F-4EE9-B14C-C6209B6D75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7" y="2585545"/>
            <a:ext cx="11086607" cy="3883572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// Better, but still sketchy. (See later for further refinement.)</a:t>
            </a:r>
          </a:p>
          <a:p>
            <a:r>
              <a:rPr lang="en-US" dirty="0">
                <a:latin typeface="Consolas" panose="020B0609020204030204" pitchFamily="49" charset="0"/>
              </a:rPr>
              <a:t>void </a:t>
            </a:r>
            <a:r>
              <a:rPr lang="en-US" dirty="0" err="1">
                <a:latin typeface="Consolas" panose="020B0609020204030204" pitchFamily="49" charset="0"/>
              </a:rPr>
              <a:t>process_new_sensor_data</a:t>
            </a:r>
            <a:r>
              <a:rPr lang="en-US" dirty="0">
                <a:latin typeface="Consolas" panose="020B0609020204030204" pitchFamily="49" charset="0"/>
              </a:rPr>
              <a:t>(int a, int b, std::vector&lt;int&gt;&amp; results) 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auto </a:t>
            </a:r>
            <a:r>
              <a:rPr lang="en-US" dirty="0" err="1">
                <a:latin typeface="Consolas" panose="020B0609020204030204" pitchFamily="49" charset="0"/>
              </a:rPr>
              <a:t>new_result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compute_result</a:t>
            </a:r>
            <a:r>
              <a:rPr lang="en-US" dirty="0">
                <a:latin typeface="Consolas" panose="020B0609020204030204" pitchFamily="49" charset="0"/>
              </a:rPr>
              <a:t>(a, b);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save_result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new_result</a:t>
            </a:r>
            <a:r>
              <a:rPr lang="en-US" dirty="0">
                <a:latin typeface="Consolas" panose="020B0609020204030204" pitchFamily="49" charset="0"/>
              </a:rPr>
              <a:t>, results);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print_results</a:t>
            </a:r>
            <a:r>
              <a:rPr lang="en-US" dirty="0">
                <a:latin typeface="Consolas" panose="020B0609020204030204" pitchFamily="49" charset="0"/>
              </a:rPr>
              <a:t>(results);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}</a:t>
            </a:r>
            <a:endParaRPr lang="en-DE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4508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F2704BD-A5F7-40C7-A83C-C326C01AA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 Levels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E3D610-758F-4D31-A10B-984163B23A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01EF8EE-15FD-473F-A515-31D3DFBB52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3613441" cy="3095625"/>
          </a:xfrm>
        </p:spPr>
        <p:txBody>
          <a:bodyPr/>
          <a:lstStyle/>
          <a:p>
            <a:r>
              <a:rPr lang="en-US" sz="2400" dirty="0"/>
              <a:t>Everything the function does in its body should be one (and only one) level of abstraction below the function itself.</a:t>
            </a:r>
            <a:endParaRPr lang="en-DE" sz="2400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C8DEF7BF-CFA8-45E4-9D41-2A17B2430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2708" y="1222408"/>
            <a:ext cx="8453388" cy="563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79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AE0CC-0FDF-45D8-B0D7-061DF0D29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“TO” paragraphs: Checking Levels of Abstraction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79F913-D60A-459F-9C54-18E4C51F08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FA70905-A572-435E-ADF8-01635AB3D2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3085732"/>
          </a:xfrm>
        </p:spPr>
        <p:txBody>
          <a:bodyPr/>
          <a:lstStyle/>
          <a:p>
            <a:r>
              <a:rPr lang="en-US" dirty="0"/>
              <a:t>To </a:t>
            </a:r>
            <a:r>
              <a:rPr lang="en-US" dirty="0" err="1">
                <a:latin typeface="Consolas" panose="020B0609020204030204" pitchFamily="49" charset="0"/>
                <a:cs typeface="Courier New" panose="02070309020205020404" pitchFamily="49" charset="0"/>
              </a:rPr>
              <a:t>render_page_with_setups_and_teardowns</a:t>
            </a:r>
            <a:endParaRPr lang="en-US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We check to see whether the page is a test page and</a:t>
            </a:r>
          </a:p>
          <a:p>
            <a:r>
              <a:rPr lang="en-US" dirty="0"/>
              <a:t>if so, we include the setups and teardowns. </a:t>
            </a:r>
          </a:p>
          <a:p>
            <a:r>
              <a:rPr lang="en-US" dirty="0"/>
              <a:t>In either case we render the page in HTML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85841471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Fwo_biZO4OxAPGBWTiQk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igVXNswkVG7ghES5Rv7h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OsimOOptQvFZSax.VA1v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DGaXEb3Bq7EY44E4sLqt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bBgKMiyObC0eV21ZoY5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KXhOlRdi0YuEdKJQWmPP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o.pqi8yBIaqlRj7k9_Z0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GUjb.5rRWwlzK2KEt8D0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ePscs3c2_edoADRKSLjqQ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guewKKuIuUV3QNpO.HzT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vDdb1h66l4dkN2nzgUFa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9N0reOf37TVOJpBFTSlJ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019 @ CAM Master">
  <a:themeElements>
    <a:clrScheme name="Custom 68">
      <a:dk1>
        <a:srgbClr val="000000"/>
      </a:dk1>
      <a:lt1>
        <a:sysClr val="window" lastClr="FFFFFF"/>
      </a:lt1>
      <a:dk2>
        <a:srgbClr val="E4E3DF"/>
      </a:dk2>
      <a:lt2>
        <a:srgbClr val="D9CED1"/>
      </a:lt2>
      <a:accent1>
        <a:srgbClr val="D9CED1"/>
      </a:accent1>
      <a:accent2>
        <a:srgbClr val="4B323E"/>
      </a:accent2>
      <a:accent3>
        <a:srgbClr val="E4E3DF"/>
      </a:accent3>
      <a:accent4>
        <a:srgbClr val="A08570"/>
      </a:accent4>
      <a:accent5>
        <a:srgbClr val="3C3C3C"/>
      </a:accent5>
      <a:accent6>
        <a:srgbClr val="FF7A7D"/>
      </a:accent6>
      <a:hlink>
        <a:srgbClr val="000000"/>
      </a:hlink>
      <a:folHlink>
        <a:srgbClr val="000000"/>
      </a:folHlink>
    </a:clrScheme>
    <a:fontScheme name="PT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85750" indent="-285750" algn="l">
          <a:buFont typeface="Symbol" panose="05050102010706020507" pitchFamily="18" charset="2"/>
          <a:buChar char="·"/>
          <a:defRPr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A_Template_v1.pptx" id="{348D2975-4D34-46E1-A50F-B62AF8819153}" vid="{DB4CBCF0-F9BC-475C-96D4-329A2791B7C7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CA_Template_v1</Template>
  <TotalTime>1378</TotalTime>
  <Words>2226</Words>
  <Application>Microsoft Office PowerPoint</Application>
  <PresentationFormat>Custom</PresentationFormat>
  <Paragraphs>174</Paragraphs>
  <Slides>38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Consolas</vt:lpstr>
      <vt:lpstr>Symbol</vt:lpstr>
      <vt:lpstr>Times New Roman</vt:lpstr>
      <vt:lpstr>2019 @ CAM Master</vt:lpstr>
      <vt:lpstr>think-cell Folie</vt:lpstr>
      <vt:lpstr>PowerPoint Presentation</vt:lpstr>
      <vt:lpstr>Split Code into Functions</vt:lpstr>
      <vt:lpstr>First Rule About Functions (Clean Code)</vt:lpstr>
      <vt:lpstr>Do One Thing</vt:lpstr>
      <vt:lpstr>Do One Thing</vt:lpstr>
      <vt:lpstr>Do One Thing</vt:lpstr>
      <vt:lpstr>Do One Thing</vt:lpstr>
      <vt:lpstr>Abstraction Levels</vt:lpstr>
      <vt:lpstr>“TO” paragraphs: Checking Levels of Abstraction</vt:lpstr>
      <vt:lpstr>The Stepdown Rule</vt:lpstr>
      <vt:lpstr>Workshop: Do One Thing Only</vt:lpstr>
      <vt:lpstr>Switches and Abstractions</vt:lpstr>
      <vt:lpstr>PowerPoint Presentation</vt:lpstr>
      <vt:lpstr>PowerPoint Presentation</vt:lpstr>
      <vt:lpstr>PowerPoint Presentation</vt:lpstr>
      <vt:lpstr>Replace switch with Polymorphism</vt:lpstr>
      <vt:lpstr>PowerPoint Presentation</vt:lpstr>
      <vt:lpstr>PowerPoint Presentation</vt:lpstr>
      <vt:lpstr>PowerPoint Presentation</vt:lpstr>
      <vt:lpstr>PowerPoint Presentation</vt:lpstr>
      <vt:lpstr>More Rules For Functions</vt:lpstr>
      <vt:lpstr>Hidden Side Effects</vt:lpstr>
      <vt:lpstr>Avoid Output Arguments</vt:lpstr>
      <vt:lpstr>Avoid Output Arguments</vt:lpstr>
      <vt:lpstr>Avoid Output Arguments</vt:lpstr>
      <vt:lpstr>Avoid Output Arguments</vt:lpstr>
      <vt:lpstr>Command Query Separation</vt:lpstr>
      <vt:lpstr>Command Query Separation</vt:lpstr>
      <vt:lpstr>PowerPoint Presentation</vt:lpstr>
      <vt:lpstr>PowerPoint Presentation</vt:lpstr>
      <vt:lpstr>DRY: Don’t Repeat Yourself</vt:lpstr>
      <vt:lpstr>C++ Core Guidelines for Functions</vt:lpstr>
      <vt:lpstr>PowerPoint Presentation</vt:lpstr>
      <vt:lpstr>C++ Core Guidelines for Functions</vt:lpstr>
      <vt:lpstr>Workshop: Argument Passing</vt:lpstr>
      <vt:lpstr>C++ Core Guidelines for Functions</vt:lpstr>
      <vt:lpstr>Workshop: Argument Passing / Ownership</vt:lpstr>
      <vt:lpstr>Parameters and Return Values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Matthias Hölzl</dc:creator>
  <cp:lastModifiedBy>Matthias Hölzl</cp:lastModifiedBy>
  <cp:revision>111</cp:revision>
  <dcterms:created xsi:type="dcterms:W3CDTF">2020-07-06T01:34:24Z</dcterms:created>
  <dcterms:modified xsi:type="dcterms:W3CDTF">2022-01-17T06:50:44Z</dcterms:modified>
</cp:coreProperties>
</file>

<file path=docProps/thumbnail.jpeg>
</file>